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8"/>
  </p:notesMasterIdLst>
  <p:sldIdLst>
    <p:sldId id="256" r:id="rId2"/>
    <p:sldId id="257" r:id="rId3"/>
    <p:sldId id="275" r:id="rId4"/>
    <p:sldId id="276" r:id="rId5"/>
    <p:sldId id="278" r:id="rId6"/>
    <p:sldId id="277" r:id="rId7"/>
    <p:sldId id="279" r:id="rId8"/>
    <p:sldId id="280" r:id="rId9"/>
    <p:sldId id="285" r:id="rId10"/>
    <p:sldId id="354" r:id="rId11"/>
    <p:sldId id="355" r:id="rId12"/>
    <p:sldId id="281" r:id="rId13"/>
    <p:sldId id="282" r:id="rId14"/>
    <p:sldId id="340" r:id="rId15"/>
    <p:sldId id="341" r:id="rId16"/>
    <p:sldId id="284" r:id="rId17"/>
    <p:sldId id="286" r:id="rId18"/>
    <p:sldId id="347" r:id="rId19"/>
    <p:sldId id="343" r:id="rId20"/>
    <p:sldId id="348" r:id="rId21"/>
    <p:sldId id="344" r:id="rId22"/>
    <p:sldId id="349" r:id="rId23"/>
    <p:sldId id="350" r:id="rId24"/>
    <p:sldId id="345" r:id="rId25"/>
    <p:sldId id="351" r:id="rId26"/>
    <p:sldId id="352" r:id="rId27"/>
    <p:sldId id="346" r:id="rId28"/>
    <p:sldId id="353" r:id="rId29"/>
    <p:sldId id="288" r:id="rId30"/>
    <p:sldId id="287" r:id="rId31"/>
    <p:sldId id="289" r:id="rId32"/>
    <p:sldId id="290" r:id="rId33"/>
    <p:sldId id="329" r:id="rId34"/>
    <p:sldId id="330" r:id="rId35"/>
    <p:sldId id="332" r:id="rId36"/>
    <p:sldId id="331" r:id="rId37"/>
    <p:sldId id="333" r:id="rId38"/>
    <p:sldId id="334" r:id="rId39"/>
    <p:sldId id="335" r:id="rId40"/>
    <p:sldId id="337" r:id="rId41"/>
    <p:sldId id="336" r:id="rId42"/>
    <p:sldId id="291" r:id="rId43"/>
    <p:sldId id="292" r:id="rId44"/>
    <p:sldId id="325" r:id="rId45"/>
    <p:sldId id="326" r:id="rId46"/>
    <p:sldId id="327" r:id="rId47"/>
    <p:sldId id="323" r:id="rId48"/>
    <p:sldId id="293" r:id="rId49"/>
    <p:sldId id="294" r:id="rId50"/>
    <p:sldId id="304" r:id="rId51"/>
    <p:sldId id="305" r:id="rId52"/>
    <p:sldId id="306" r:id="rId53"/>
    <p:sldId id="328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03" r:id="rId66"/>
    <p:sldId id="302" r:id="rId67"/>
    <p:sldId id="295" r:id="rId68"/>
    <p:sldId id="319" r:id="rId69"/>
    <p:sldId id="296" r:id="rId70"/>
    <p:sldId id="321" r:id="rId71"/>
    <p:sldId id="320" r:id="rId72"/>
    <p:sldId id="297" r:id="rId73"/>
    <p:sldId id="301" r:id="rId74"/>
    <p:sldId id="322" r:id="rId75"/>
    <p:sldId id="298" r:id="rId76"/>
    <p:sldId id="300" r:id="rId7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B9BD5"/>
    <a:srgbClr val="F5B283"/>
    <a:srgbClr val="9D7F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037"/>
    <p:restoredTop sz="94604"/>
  </p:normalViewPr>
  <p:slideViewPr>
    <p:cSldViewPr snapToGrid="0" snapToObjects="1" showGuides="1">
      <p:cViewPr>
        <p:scale>
          <a:sx n="111" d="100"/>
          <a:sy n="111" d="100"/>
        </p:scale>
        <p:origin x="568" y="83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notesMaster" Target="notesMasters/notesMaster1.xml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D88376D-92D8-0C49-B6F2-171F094B32D1}" type="doc">
      <dgm:prSet loTypeId="urn:microsoft.com/office/officeart/2005/8/layout/radial1" loCatId="" qsTypeId="urn:microsoft.com/office/officeart/2005/8/quickstyle/simple1" qsCatId="simple" csTypeId="urn:microsoft.com/office/officeart/2005/8/colors/accent3_1" csCatId="accent3" phldr="1"/>
      <dgm:spPr/>
      <dgm:t>
        <a:bodyPr/>
        <a:lstStyle/>
        <a:p>
          <a:endParaRPr lang="en-US"/>
        </a:p>
      </dgm:t>
    </dgm:pt>
    <dgm:pt modelId="{7CA123AB-5DF0-0141-B62D-8BFC1800928E}">
      <dgm:prSet phldrT="[Text]"/>
      <dgm:spPr/>
      <dgm:t>
        <a:bodyPr/>
        <a:lstStyle/>
        <a:p>
          <a:r>
            <a:rPr lang="en-US" dirty="0"/>
            <a:t>Machine Learning</a:t>
          </a:r>
        </a:p>
      </dgm:t>
    </dgm:pt>
    <dgm:pt modelId="{4304DD9D-9CD1-F041-A47E-460DA17E3477}" type="parTrans" cxnId="{B328CEBD-E050-554C-999D-D5728FDE63FB}">
      <dgm:prSet/>
      <dgm:spPr/>
      <dgm:t>
        <a:bodyPr/>
        <a:lstStyle/>
        <a:p>
          <a:endParaRPr lang="en-US"/>
        </a:p>
      </dgm:t>
    </dgm:pt>
    <dgm:pt modelId="{46632EE4-918C-D649-AB93-6560E6CE9A9F}" type="sibTrans" cxnId="{B328CEBD-E050-554C-999D-D5728FDE63FB}">
      <dgm:prSet/>
      <dgm:spPr/>
      <dgm:t>
        <a:bodyPr/>
        <a:lstStyle/>
        <a:p>
          <a:endParaRPr lang="en-US"/>
        </a:p>
      </dgm:t>
    </dgm:pt>
    <dgm:pt modelId="{05B048EC-2746-CA4B-BE30-9BF5860B6ADE}">
      <dgm:prSet phldrT="[Text]"/>
      <dgm:spPr/>
      <dgm:t>
        <a:bodyPr/>
        <a:lstStyle/>
        <a:p>
          <a:r>
            <a:rPr lang="en-US" dirty="0"/>
            <a:t>Linear </a:t>
          </a:r>
        </a:p>
        <a:p>
          <a:r>
            <a:rPr lang="en-US" dirty="0"/>
            <a:t>Algebra</a:t>
          </a:r>
        </a:p>
      </dgm:t>
    </dgm:pt>
    <dgm:pt modelId="{87029727-768E-B74A-BF84-0CFD7A4FE227}" type="parTrans" cxnId="{E70883B4-2928-4F47-8ADF-D4F194CB9E89}">
      <dgm:prSet/>
      <dgm:spPr/>
      <dgm:t>
        <a:bodyPr/>
        <a:lstStyle/>
        <a:p>
          <a:endParaRPr lang="en-US"/>
        </a:p>
      </dgm:t>
    </dgm:pt>
    <dgm:pt modelId="{DE3FFEB6-9817-924D-B6CD-32C405377ACC}" type="sibTrans" cxnId="{E70883B4-2928-4F47-8ADF-D4F194CB9E89}">
      <dgm:prSet/>
      <dgm:spPr/>
      <dgm:t>
        <a:bodyPr/>
        <a:lstStyle/>
        <a:p>
          <a:endParaRPr lang="en-US"/>
        </a:p>
      </dgm:t>
    </dgm:pt>
    <dgm:pt modelId="{94D0D1A2-5B68-D145-9B13-130A6BFE6CC9}">
      <dgm:prSet phldrT="[Text]"/>
      <dgm:spPr/>
      <dgm:t>
        <a:bodyPr/>
        <a:lstStyle/>
        <a:p>
          <a:r>
            <a:rPr lang="en-US" dirty="0"/>
            <a:t>Statistics</a:t>
          </a:r>
        </a:p>
      </dgm:t>
    </dgm:pt>
    <dgm:pt modelId="{7077B2C7-19DA-8D46-80F4-9464BAF73A2C}" type="parTrans" cxnId="{41A18FB1-EAF4-C14B-88D0-454785F96068}">
      <dgm:prSet/>
      <dgm:spPr/>
      <dgm:t>
        <a:bodyPr/>
        <a:lstStyle/>
        <a:p>
          <a:endParaRPr lang="en-US"/>
        </a:p>
      </dgm:t>
    </dgm:pt>
    <dgm:pt modelId="{79CB6280-7823-464F-AA0D-D17DCCE937B3}" type="sibTrans" cxnId="{41A18FB1-EAF4-C14B-88D0-454785F96068}">
      <dgm:prSet/>
      <dgm:spPr/>
      <dgm:t>
        <a:bodyPr/>
        <a:lstStyle/>
        <a:p>
          <a:endParaRPr lang="en-US"/>
        </a:p>
      </dgm:t>
    </dgm:pt>
    <dgm:pt modelId="{34E836E5-9885-6F40-9B58-E144B4E2A037}">
      <dgm:prSet phldrT="[Text]"/>
      <dgm:spPr/>
      <dgm:t>
        <a:bodyPr/>
        <a:lstStyle/>
        <a:p>
          <a:r>
            <a:rPr lang="en-US" dirty="0"/>
            <a:t>Optimization</a:t>
          </a:r>
        </a:p>
      </dgm:t>
    </dgm:pt>
    <dgm:pt modelId="{C573C6EA-7CEA-B646-8565-E295423DB00B}" type="parTrans" cxnId="{72324454-D03F-9A41-9C7D-B2ECA6A69D83}">
      <dgm:prSet/>
      <dgm:spPr/>
      <dgm:t>
        <a:bodyPr/>
        <a:lstStyle/>
        <a:p>
          <a:endParaRPr lang="en-US"/>
        </a:p>
      </dgm:t>
    </dgm:pt>
    <dgm:pt modelId="{03FE400D-DC76-F341-BDE6-35FE2D27D215}" type="sibTrans" cxnId="{72324454-D03F-9A41-9C7D-B2ECA6A69D83}">
      <dgm:prSet/>
      <dgm:spPr/>
      <dgm:t>
        <a:bodyPr/>
        <a:lstStyle/>
        <a:p>
          <a:endParaRPr lang="en-US"/>
        </a:p>
      </dgm:t>
    </dgm:pt>
    <dgm:pt modelId="{8F2F123F-6C65-714C-9F23-3C01EEF943FB}">
      <dgm:prSet phldrT="[Text]"/>
      <dgm:spPr/>
      <dgm:t>
        <a:bodyPr/>
        <a:lstStyle/>
        <a:p>
          <a:r>
            <a:rPr lang="en-US" dirty="0"/>
            <a:t>Computer Science</a:t>
          </a:r>
        </a:p>
      </dgm:t>
    </dgm:pt>
    <dgm:pt modelId="{A87C8DD0-4690-B14D-B876-FCE65567D190}" type="parTrans" cxnId="{F9EE45EA-AD0F-874C-B1DC-D6DEF9DAE6B8}">
      <dgm:prSet/>
      <dgm:spPr/>
      <dgm:t>
        <a:bodyPr/>
        <a:lstStyle/>
        <a:p>
          <a:endParaRPr lang="en-US"/>
        </a:p>
      </dgm:t>
    </dgm:pt>
    <dgm:pt modelId="{93F266FA-B479-0346-B4F6-B9FEF5367F9F}" type="sibTrans" cxnId="{F9EE45EA-AD0F-874C-B1DC-D6DEF9DAE6B8}">
      <dgm:prSet/>
      <dgm:spPr/>
      <dgm:t>
        <a:bodyPr/>
        <a:lstStyle/>
        <a:p>
          <a:endParaRPr lang="en-US"/>
        </a:p>
      </dgm:t>
    </dgm:pt>
    <dgm:pt modelId="{FEDE4D1B-7FD3-6B4F-8888-FE65CFF3BF91}">
      <dgm:prSet/>
      <dgm:spPr/>
      <dgm:t>
        <a:bodyPr/>
        <a:lstStyle/>
        <a:p>
          <a:r>
            <a:rPr lang="en-US" dirty="0"/>
            <a:t>Neuroscience</a:t>
          </a:r>
        </a:p>
      </dgm:t>
    </dgm:pt>
    <dgm:pt modelId="{187152B0-A932-E945-AB2E-6B00B01E5805}" type="parTrans" cxnId="{0B724C0F-257B-6640-BD81-BD316125D2F1}">
      <dgm:prSet/>
      <dgm:spPr/>
      <dgm:t>
        <a:bodyPr/>
        <a:lstStyle/>
        <a:p>
          <a:endParaRPr lang="en-US"/>
        </a:p>
      </dgm:t>
    </dgm:pt>
    <dgm:pt modelId="{4D8358C5-CF2A-F74B-8569-158A8807A3C2}" type="sibTrans" cxnId="{0B724C0F-257B-6640-BD81-BD316125D2F1}">
      <dgm:prSet/>
      <dgm:spPr/>
      <dgm:t>
        <a:bodyPr/>
        <a:lstStyle/>
        <a:p>
          <a:endParaRPr lang="en-US"/>
        </a:p>
      </dgm:t>
    </dgm:pt>
    <dgm:pt modelId="{3A8F0467-314D-CE45-817B-6964D00F0FE8}">
      <dgm:prSet/>
      <dgm:spPr/>
      <dgm:t>
        <a:bodyPr/>
        <a:lstStyle/>
        <a:p>
          <a:r>
            <a:rPr lang="en-US" dirty="0"/>
            <a:t>Vector Calculus</a:t>
          </a:r>
        </a:p>
      </dgm:t>
    </dgm:pt>
    <dgm:pt modelId="{5B961BF0-C835-054C-8BF0-9D5C9FA469C2}" type="parTrans" cxnId="{0DEA995B-E171-0B46-9C1B-F78F3254C973}">
      <dgm:prSet/>
      <dgm:spPr/>
      <dgm:t>
        <a:bodyPr/>
        <a:lstStyle/>
        <a:p>
          <a:endParaRPr lang="en-US"/>
        </a:p>
      </dgm:t>
    </dgm:pt>
    <dgm:pt modelId="{434A4AE5-07F6-764B-828C-B30A55D96DDD}" type="sibTrans" cxnId="{0DEA995B-E171-0B46-9C1B-F78F3254C973}">
      <dgm:prSet/>
      <dgm:spPr/>
      <dgm:t>
        <a:bodyPr/>
        <a:lstStyle/>
        <a:p>
          <a:endParaRPr lang="en-US"/>
        </a:p>
      </dgm:t>
    </dgm:pt>
    <dgm:pt modelId="{9086E65F-F1F7-274B-B8E5-34B1636A2232}" type="pres">
      <dgm:prSet presAssocID="{DD88376D-92D8-0C49-B6F2-171F094B32D1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F377C391-4FE0-E842-A117-1EF1BA595F00}" type="pres">
      <dgm:prSet presAssocID="{7CA123AB-5DF0-0141-B62D-8BFC1800928E}" presName="centerShape" presStyleLbl="node0" presStyleIdx="0" presStyleCnt="1"/>
      <dgm:spPr/>
    </dgm:pt>
    <dgm:pt modelId="{E3BCE9F5-6B59-CA43-A382-384C312878C2}" type="pres">
      <dgm:prSet presAssocID="{87029727-768E-B74A-BF84-0CFD7A4FE227}" presName="Name9" presStyleLbl="parChTrans1D2" presStyleIdx="0" presStyleCnt="6"/>
      <dgm:spPr/>
    </dgm:pt>
    <dgm:pt modelId="{4D41D0AB-E592-334D-913D-ABD1E8ABCC54}" type="pres">
      <dgm:prSet presAssocID="{87029727-768E-B74A-BF84-0CFD7A4FE227}" presName="connTx" presStyleLbl="parChTrans1D2" presStyleIdx="0" presStyleCnt="6"/>
      <dgm:spPr/>
    </dgm:pt>
    <dgm:pt modelId="{C15F0A27-13F7-564E-85DE-3CDF1D19D130}" type="pres">
      <dgm:prSet presAssocID="{05B048EC-2746-CA4B-BE30-9BF5860B6ADE}" presName="node" presStyleLbl="node1" presStyleIdx="0" presStyleCnt="6">
        <dgm:presLayoutVars>
          <dgm:bulletEnabled val="1"/>
        </dgm:presLayoutVars>
      </dgm:prSet>
      <dgm:spPr/>
    </dgm:pt>
    <dgm:pt modelId="{673DC44E-67B9-E84D-ADA9-69D2F8417633}" type="pres">
      <dgm:prSet presAssocID="{7077B2C7-19DA-8D46-80F4-9464BAF73A2C}" presName="Name9" presStyleLbl="parChTrans1D2" presStyleIdx="1" presStyleCnt="6"/>
      <dgm:spPr/>
    </dgm:pt>
    <dgm:pt modelId="{374B0946-A641-B841-82F8-2A7EDE3C7265}" type="pres">
      <dgm:prSet presAssocID="{7077B2C7-19DA-8D46-80F4-9464BAF73A2C}" presName="connTx" presStyleLbl="parChTrans1D2" presStyleIdx="1" presStyleCnt="6"/>
      <dgm:spPr/>
    </dgm:pt>
    <dgm:pt modelId="{4A6CBE2B-F490-2140-AA7F-2FFF0FDB9372}" type="pres">
      <dgm:prSet presAssocID="{94D0D1A2-5B68-D145-9B13-130A6BFE6CC9}" presName="node" presStyleLbl="node1" presStyleIdx="1" presStyleCnt="6">
        <dgm:presLayoutVars>
          <dgm:bulletEnabled val="1"/>
        </dgm:presLayoutVars>
      </dgm:prSet>
      <dgm:spPr/>
    </dgm:pt>
    <dgm:pt modelId="{3E353A56-C108-9341-B690-FE05C9EA3DA0}" type="pres">
      <dgm:prSet presAssocID="{C573C6EA-7CEA-B646-8565-E295423DB00B}" presName="Name9" presStyleLbl="parChTrans1D2" presStyleIdx="2" presStyleCnt="6"/>
      <dgm:spPr/>
    </dgm:pt>
    <dgm:pt modelId="{E3310110-B23E-7443-B699-504F74DE3EA6}" type="pres">
      <dgm:prSet presAssocID="{C573C6EA-7CEA-B646-8565-E295423DB00B}" presName="connTx" presStyleLbl="parChTrans1D2" presStyleIdx="2" presStyleCnt="6"/>
      <dgm:spPr/>
    </dgm:pt>
    <dgm:pt modelId="{C128FC1D-0E49-1D46-87DB-FF8D6466112A}" type="pres">
      <dgm:prSet presAssocID="{34E836E5-9885-6F40-9B58-E144B4E2A037}" presName="node" presStyleLbl="node1" presStyleIdx="2" presStyleCnt="6">
        <dgm:presLayoutVars>
          <dgm:bulletEnabled val="1"/>
        </dgm:presLayoutVars>
      </dgm:prSet>
      <dgm:spPr/>
    </dgm:pt>
    <dgm:pt modelId="{6927F73D-848A-A94F-96AF-9601EB3B9C09}" type="pres">
      <dgm:prSet presAssocID="{A87C8DD0-4690-B14D-B876-FCE65567D190}" presName="Name9" presStyleLbl="parChTrans1D2" presStyleIdx="3" presStyleCnt="6"/>
      <dgm:spPr/>
    </dgm:pt>
    <dgm:pt modelId="{BAF83A4A-5E76-1A4A-81B2-D78CF22DDB35}" type="pres">
      <dgm:prSet presAssocID="{A87C8DD0-4690-B14D-B876-FCE65567D190}" presName="connTx" presStyleLbl="parChTrans1D2" presStyleIdx="3" presStyleCnt="6"/>
      <dgm:spPr/>
    </dgm:pt>
    <dgm:pt modelId="{31390408-4368-3246-B074-CB835EC43BEE}" type="pres">
      <dgm:prSet presAssocID="{8F2F123F-6C65-714C-9F23-3C01EEF943FB}" presName="node" presStyleLbl="node1" presStyleIdx="3" presStyleCnt="6">
        <dgm:presLayoutVars>
          <dgm:bulletEnabled val="1"/>
        </dgm:presLayoutVars>
      </dgm:prSet>
      <dgm:spPr/>
    </dgm:pt>
    <dgm:pt modelId="{77E3D10D-2A3E-B84D-BD78-D53B56D85B1A}" type="pres">
      <dgm:prSet presAssocID="{187152B0-A932-E945-AB2E-6B00B01E5805}" presName="Name9" presStyleLbl="parChTrans1D2" presStyleIdx="4" presStyleCnt="6"/>
      <dgm:spPr/>
    </dgm:pt>
    <dgm:pt modelId="{8581158B-CFFA-FC41-A656-6D5837078D96}" type="pres">
      <dgm:prSet presAssocID="{187152B0-A932-E945-AB2E-6B00B01E5805}" presName="connTx" presStyleLbl="parChTrans1D2" presStyleIdx="4" presStyleCnt="6"/>
      <dgm:spPr/>
    </dgm:pt>
    <dgm:pt modelId="{D46DEFC9-D8DC-DC42-8176-6B711F821F99}" type="pres">
      <dgm:prSet presAssocID="{FEDE4D1B-7FD3-6B4F-8888-FE65CFF3BF91}" presName="node" presStyleLbl="node1" presStyleIdx="4" presStyleCnt="6">
        <dgm:presLayoutVars>
          <dgm:bulletEnabled val="1"/>
        </dgm:presLayoutVars>
      </dgm:prSet>
      <dgm:spPr/>
    </dgm:pt>
    <dgm:pt modelId="{917C258F-C327-7543-84ED-31449CCF559F}" type="pres">
      <dgm:prSet presAssocID="{5B961BF0-C835-054C-8BF0-9D5C9FA469C2}" presName="Name9" presStyleLbl="parChTrans1D2" presStyleIdx="5" presStyleCnt="6"/>
      <dgm:spPr/>
    </dgm:pt>
    <dgm:pt modelId="{FCEF759D-F2F3-3343-BD6D-FFAE56C61FCF}" type="pres">
      <dgm:prSet presAssocID="{5B961BF0-C835-054C-8BF0-9D5C9FA469C2}" presName="connTx" presStyleLbl="parChTrans1D2" presStyleIdx="5" presStyleCnt="6"/>
      <dgm:spPr/>
    </dgm:pt>
    <dgm:pt modelId="{C09B2457-72A3-2049-A273-07DF2EB0D71F}" type="pres">
      <dgm:prSet presAssocID="{3A8F0467-314D-CE45-817B-6964D00F0FE8}" presName="node" presStyleLbl="node1" presStyleIdx="5" presStyleCnt="6">
        <dgm:presLayoutVars>
          <dgm:bulletEnabled val="1"/>
        </dgm:presLayoutVars>
      </dgm:prSet>
      <dgm:spPr/>
    </dgm:pt>
  </dgm:ptLst>
  <dgm:cxnLst>
    <dgm:cxn modelId="{0B724C0F-257B-6640-BD81-BD316125D2F1}" srcId="{7CA123AB-5DF0-0141-B62D-8BFC1800928E}" destId="{FEDE4D1B-7FD3-6B4F-8888-FE65CFF3BF91}" srcOrd="4" destOrd="0" parTransId="{187152B0-A932-E945-AB2E-6B00B01E5805}" sibTransId="{4D8358C5-CF2A-F74B-8569-158A8807A3C2}"/>
    <dgm:cxn modelId="{AE948E13-50ED-854D-A01B-1CF969C1BA1E}" type="presOf" srcId="{A87C8DD0-4690-B14D-B876-FCE65567D190}" destId="{BAF83A4A-5E76-1A4A-81B2-D78CF22DDB35}" srcOrd="1" destOrd="0" presId="urn:microsoft.com/office/officeart/2005/8/layout/radial1"/>
    <dgm:cxn modelId="{EB131D14-5A00-8946-84AB-1DF3A781498C}" type="presOf" srcId="{C573C6EA-7CEA-B646-8565-E295423DB00B}" destId="{3E353A56-C108-9341-B690-FE05C9EA3DA0}" srcOrd="0" destOrd="0" presId="urn:microsoft.com/office/officeart/2005/8/layout/radial1"/>
    <dgm:cxn modelId="{ADCDE729-600C-B842-A83F-0A2757B7C9F0}" type="presOf" srcId="{87029727-768E-B74A-BF84-0CFD7A4FE227}" destId="{E3BCE9F5-6B59-CA43-A382-384C312878C2}" srcOrd="0" destOrd="0" presId="urn:microsoft.com/office/officeart/2005/8/layout/radial1"/>
    <dgm:cxn modelId="{ACB11D2B-F0A3-3340-9879-298F08D7B210}" type="presOf" srcId="{5B961BF0-C835-054C-8BF0-9D5C9FA469C2}" destId="{FCEF759D-F2F3-3343-BD6D-FFAE56C61FCF}" srcOrd="1" destOrd="0" presId="urn:microsoft.com/office/officeart/2005/8/layout/radial1"/>
    <dgm:cxn modelId="{7B738D36-8D24-EC43-BF0C-C0B1F9378CEF}" type="presOf" srcId="{34E836E5-9885-6F40-9B58-E144B4E2A037}" destId="{C128FC1D-0E49-1D46-87DB-FF8D6466112A}" srcOrd="0" destOrd="0" presId="urn:microsoft.com/office/officeart/2005/8/layout/radial1"/>
    <dgm:cxn modelId="{6A4B9A41-F148-AA40-BA25-0B82D7112A58}" type="presOf" srcId="{94D0D1A2-5B68-D145-9B13-130A6BFE6CC9}" destId="{4A6CBE2B-F490-2140-AA7F-2FFF0FDB9372}" srcOrd="0" destOrd="0" presId="urn:microsoft.com/office/officeart/2005/8/layout/radial1"/>
    <dgm:cxn modelId="{C8860E4D-20B8-9840-A110-6844B075B6F9}" type="presOf" srcId="{7077B2C7-19DA-8D46-80F4-9464BAF73A2C}" destId="{374B0946-A641-B841-82F8-2A7EDE3C7265}" srcOrd="1" destOrd="0" presId="urn:microsoft.com/office/officeart/2005/8/layout/radial1"/>
    <dgm:cxn modelId="{72324454-D03F-9A41-9C7D-B2ECA6A69D83}" srcId="{7CA123AB-5DF0-0141-B62D-8BFC1800928E}" destId="{34E836E5-9885-6F40-9B58-E144B4E2A037}" srcOrd="2" destOrd="0" parTransId="{C573C6EA-7CEA-B646-8565-E295423DB00B}" sibTransId="{03FE400D-DC76-F341-BDE6-35FE2D27D215}"/>
    <dgm:cxn modelId="{0DEA995B-E171-0B46-9C1B-F78F3254C973}" srcId="{7CA123AB-5DF0-0141-B62D-8BFC1800928E}" destId="{3A8F0467-314D-CE45-817B-6964D00F0FE8}" srcOrd="5" destOrd="0" parTransId="{5B961BF0-C835-054C-8BF0-9D5C9FA469C2}" sibTransId="{434A4AE5-07F6-764B-828C-B30A55D96DDD}"/>
    <dgm:cxn modelId="{BF88BC5B-2A00-3B4B-8C56-266020104A51}" type="presOf" srcId="{87029727-768E-B74A-BF84-0CFD7A4FE227}" destId="{4D41D0AB-E592-334D-913D-ABD1E8ABCC54}" srcOrd="1" destOrd="0" presId="urn:microsoft.com/office/officeart/2005/8/layout/radial1"/>
    <dgm:cxn modelId="{65D82969-1943-9545-805E-DEBECF69702D}" type="presOf" srcId="{C573C6EA-7CEA-B646-8565-E295423DB00B}" destId="{E3310110-B23E-7443-B699-504F74DE3EA6}" srcOrd="1" destOrd="0" presId="urn:microsoft.com/office/officeart/2005/8/layout/radial1"/>
    <dgm:cxn modelId="{7E40166F-16FA-1041-843D-6C7664948421}" type="presOf" srcId="{187152B0-A932-E945-AB2E-6B00B01E5805}" destId="{77E3D10D-2A3E-B84D-BD78-D53B56D85B1A}" srcOrd="0" destOrd="0" presId="urn:microsoft.com/office/officeart/2005/8/layout/radial1"/>
    <dgm:cxn modelId="{E56F9173-7018-E240-9E83-39F9CBBCCD83}" type="presOf" srcId="{05B048EC-2746-CA4B-BE30-9BF5860B6ADE}" destId="{C15F0A27-13F7-564E-85DE-3CDF1D19D130}" srcOrd="0" destOrd="0" presId="urn:microsoft.com/office/officeart/2005/8/layout/radial1"/>
    <dgm:cxn modelId="{922FC9A2-0702-EB43-8CD5-32A1FE5D13B0}" type="presOf" srcId="{7CA123AB-5DF0-0141-B62D-8BFC1800928E}" destId="{F377C391-4FE0-E842-A117-1EF1BA595F00}" srcOrd="0" destOrd="0" presId="urn:microsoft.com/office/officeart/2005/8/layout/radial1"/>
    <dgm:cxn modelId="{3E935BAA-1D43-6C44-BFAD-E0657094540D}" type="presOf" srcId="{5B961BF0-C835-054C-8BF0-9D5C9FA469C2}" destId="{917C258F-C327-7543-84ED-31449CCF559F}" srcOrd="0" destOrd="0" presId="urn:microsoft.com/office/officeart/2005/8/layout/radial1"/>
    <dgm:cxn modelId="{41A18FB1-EAF4-C14B-88D0-454785F96068}" srcId="{7CA123AB-5DF0-0141-B62D-8BFC1800928E}" destId="{94D0D1A2-5B68-D145-9B13-130A6BFE6CC9}" srcOrd="1" destOrd="0" parTransId="{7077B2C7-19DA-8D46-80F4-9464BAF73A2C}" sibTransId="{79CB6280-7823-464F-AA0D-D17DCCE937B3}"/>
    <dgm:cxn modelId="{E70883B4-2928-4F47-8ADF-D4F194CB9E89}" srcId="{7CA123AB-5DF0-0141-B62D-8BFC1800928E}" destId="{05B048EC-2746-CA4B-BE30-9BF5860B6ADE}" srcOrd="0" destOrd="0" parTransId="{87029727-768E-B74A-BF84-0CFD7A4FE227}" sibTransId="{DE3FFEB6-9817-924D-B6CD-32C405377ACC}"/>
    <dgm:cxn modelId="{B328CEBD-E050-554C-999D-D5728FDE63FB}" srcId="{DD88376D-92D8-0C49-B6F2-171F094B32D1}" destId="{7CA123AB-5DF0-0141-B62D-8BFC1800928E}" srcOrd="0" destOrd="0" parTransId="{4304DD9D-9CD1-F041-A47E-460DA17E3477}" sibTransId="{46632EE4-918C-D649-AB93-6560E6CE9A9F}"/>
    <dgm:cxn modelId="{7F04CDC4-0263-154B-9378-0DCEA74593C0}" type="presOf" srcId="{FEDE4D1B-7FD3-6B4F-8888-FE65CFF3BF91}" destId="{D46DEFC9-D8DC-DC42-8176-6B711F821F99}" srcOrd="0" destOrd="0" presId="urn:microsoft.com/office/officeart/2005/8/layout/radial1"/>
    <dgm:cxn modelId="{C7F438C5-F8E4-794B-B111-B0AF85BD77B0}" type="presOf" srcId="{7077B2C7-19DA-8D46-80F4-9464BAF73A2C}" destId="{673DC44E-67B9-E84D-ADA9-69D2F8417633}" srcOrd="0" destOrd="0" presId="urn:microsoft.com/office/officeart/2005/8/layout/radial1"/>
    <dgm:cxn modelId="{67CB92DF-4B7B-834D-9154-DAD2F1550BB9}" type="presOf" srcId="{A87C8DD0-4690-B14D-B876-FCE65567D190}" destId="{6927F73D-848A-A94F-96AF-9601EB3B9C09}" srcOrd="0" destOrd="0" presId="urn:microsoft.com/office/officeart/2005/8/layout/radial1"/>
    <dgm:cxn modelId="{74B1B9E3-F7D5-EB49-931E-26423445B9BC}" type="presOf" srcId="{3A8F0467-314D-CE45-817B-6964D00F0FE8}" destId="{C09B2457-72A3-2049-A273-07DF2EB0D71F}" srcOrd="0" destOrd="0" presId="urn:microsoft.com/office/officeart/2005/8/layout/radial1"/>
    <dgm:cxn modelId="{798F53E5-142F-974F-9659-4B5395EBDA2A}" type="presOf" srcId="{8F2F123F-6C65-714C-9F23-3C01EEF943FB}" destId="{31390408-4368-3246-B074-CB835EC43BEE}" srcOrd="0" destOrd="0" presId="urn:microsoft.com/office/officeart/2005/8/layout/radial1"/>
    <dgm:cxn modelId="{F9EE45EA-AD0F-874C-B1DC-D6DEF9DAE6B8}" srcId="{7CA123AB-5DF0-0141-B62D-8BFC1800928E}" destId="{8F2F123F-6C65-714C-9F23-3C01EEF943FB}" srcOrd="3" destOrd="0" parTransId="{A87C8DD0-4690-B14D-B876-FCE65567D190}" sibTransId="{93F266FA-B479-0346-B4F6-B9FEF5367F9F}"/>
    <dgm:cxn modelId="{605595F9-2E0E-1D45-A8FC-F366D05EABFF}" type="presOf" srcId="{DD88376D-92D8-0C49-B6F2-171F094B32D1}" destId="{9086E65F-F1F7-274B-B8E5-34B1636A2232}" srcOrd="0" destOrd="0" presId="urn:microsoft.com/office/officeart/2005/8/layout/radial1"/>
    <dgm:cxn modelId="{25E151FA-CD08-744D-AA38-3B7445322C69}" type="presOf" srcId="{187152B0-A932-E945-AB2E-6B00B01E5805}" destId="{8581158B-CFFA-FC41-A656-6D5837078D96}" srcOrd="1" destOrd="0" presId="urn:microsoft.com/office/officeart/2005/8/layout/radial1"/>
    <dgm:cxn modelId="{898EECC2-CED9-D342-9811-3B9792AECDC0}" type="presParOf" srcId="{9086E65F-F1F7-274B-B8E5-34B1636A2232}" destId="{F377C391-4FE0-E842-A117-1EF1BA595F00}" srcOrd="0" destOrd="0" presId="urn:microsoft.com/office/officeart/2005/8/layout/radial1"/>
    <dgm:cxn modelId="{BD0D3FE8-593E-FC4B-950F-8ACC9EFE186A}" type="presParOf" srcId="{9086E65F-F1F7-274B-B8E5-34B1636A2232}" destId="{E3BCE9F5-6B59-CA43-A382-384C312878C2}" srcOrd="1" destOrd="0" presId="urn:microsoft.com/office/officeart/2005/8/layout/radial1"/>
    <dgm:cxn modelId="{3F697E9A-B653-744D-A37D-6480F712C69C}" type="presParOf" srcId="{E3BCE9F5-6B59-CA43-A382-384C312878C2}" destId="{4D41D0AB-E592-334D-913D-ABD1E8ABCC54}" srcOrd="0" destOrd="0" presId="urn:microsoft.com/office/officeart/2005/8/layout/radial1"/>
    <dgm:cxn modelId="{0CAC1E89-6D3D-2D4B-82D3-695652F56BD4}" type="presParOf" srcId="{9086E65F-F1F7-274B-B8E5-34B1636A2232}" destId="{C15F0A27-13F7-564E-85DE-3CDF1D19D130}" srcOrd="2" destOrd="0" presId="urn:microsoft.com/office/officeart/2005/8/layout/radial1"/>
    <dgm:cxn modelId="{83D4E563-3AF5-1045-8DB3-2F4C472AB7A1}" type="presParOf" srcId="{9086E65F-F1F7-274B-B8E5-34B1636A2232}" destId="{673DC44E-67B9-E84D-ADA9-69D2F8417633}" srcOrd="3" destOrd="0" presId="urn:microsoft.com/office/officeart/2005/8/layout/radial1"/>
    <dgm:cxn modelId="{AF998CD5-20C4-874D-9BF6-95F2914322C7}" type="presParOf" srcId="{673DC44E-67B9-E84D-ADA9-69D2F8417633}" destId="{374B0946-A641-B841-82F8-2A7EDE3C7265}" srcOrd="0" destOrd="0" presId="urn:microsoft.com/office/officeart/2005/8/layout/radial1"/>
    <dgm:cxn modelId="{6AE22AB5-88CE-2F43-B922-93DD11FCAD92}" type="presParOf" srcId="{9086E65F-F1F7-274B-B8E5-34B1636A2232}" destId="{4A6CBE2B-F490-2140-AA7F-2FFF0FDB9372}" srcOrd="4" destOrd="0" presId="urn:microsoft.com/office/officeart/2005/8/layout/radial1"/>
    <dgm:cxn modelId="{BADF91D5-8317-7542-AA37-D5736406C2E0}" type="presParOf" srcId="{9086E65F-F1F7-274B-B8E5-34B1636A2232}" destId="{3E353A56-C108-9341-B690-FE05C9EA3DA0}" srcOrd="5" destOrd="0" presId="urn:microsoft.com/office/officeart/2005/8/layout/radial1"/>
    <dgm:cxn modelId="{7AA3D9CA-F425-D240-B233-E0ECF7E26882}" type="presParOf" srcId="{3E353A56-C108-9341-B690-FE05C9EA3DA0}" destId="{E3310110-B23E-7443-B699-504F74DE3EA6}" srcOrd="0" destOrd="0" presId="urn:microsoft.com/office/officeart/2005/8/layout/radial1"/>
    <dgm:cxn modelId="{2C6F1B03-4DB5-4446-8580-A9D428C61F9C}" type="presParOf" srcId="{9086E65F-F1F7-274B-B8E5-34B1636A2232}" destId="{C128FC1D-0E49-1D46-87DB-FF8D6466112A}" srcOrd="6" destOrd="0" presId="urn:microsoft.com/office/officeart/2005/8/layout/radial1"/>
    <dgm:cxn modelId="{C6AACCD4-22BC-AD4D-86C5-E3244F4A1B4B}" type="presParOf" srcId="{9086E65F-F1F7-274B-B8E5-34B1636A2232}" destId="{6927F73D-848A-A94F-96AF-9601EB3B9C09}" srcOrd="7" destOrd="0" presId="urn:microsoft.com/office/officeart/2005/8/layout/radial1"/>
    <dgm:cxn modelId="{EC7DDBE6-38C9-894A-9F10-52252C2B3705}" type="presParOf" srcId="{6927F73D-848A-A94F-96AF-9601EB3B9C09}" destId="{BAF83A4A-5E76-1A4A-81B2-D78CF22DDB35}" srcOrd="0" destOrd="0" presId="urn:microsoft.com/office/officeart/2005/8/layout/radial1"/>
    <dgm:cxn modelId="{49BC7904-8F7A-9A4E-8CF0-0F8E1B5C5CCA}" type="presParOf" srcId="{9086E65F-F1F7-274B-B8E5-34B1636A2232}" destId="{31390408-4368-3246-B074-CB835EC43BEE}" srcOrd="8" destOrd="0" presId="urn:microsoft.com/office/officeart/2005/8/layout/radial1"/>
    <dgm:cxn modelId="{99A55F69-32EF-1847-896C-633CA658346C}" type="presParOf" srcId="{9086E65F-F1F7-274B-B8E5-34B1636A2232}" destId="{77E3D10D-2A3E-B84D-BD78-D53B56D85B1A}" srcOrd="9" destOrd="0" presId="urn:microsoft.com/office/officeart/2005/8/layout/radial1"/>
    <dgm:cxn modelId="{08D595A9-E9BE-6B40-97B4-FCB77CCC47D9}" type="presParOf" srcId="{77E3D10D-2A3E-B84D-BD78-D53B56D85B1A}" destId="{8581158B-CFFA-FC41-A656-6D5837078D96}" srcOrd="0" destOrd="0" presId="urn:microsoft.com/office/officeart/2005/8/layout/radial1"/>
    <dgm:cxn modelId="{26628220-79C4-9F43-BAB5-D22DD7D201EA}" type="presParOf" srcId="{9086E65F-F1F7-274B-B8E5-34B1636A2232}" destId="{D46DEFC9-D8DC-DC42-8176-6B711F821F99}" srcOrd="10" destOrd="0" presId="urn:microsoft.com/office/officeart/2005/8/layout/radial1"/>
    <dgm:cxn modelId="{C5EEDFD2-CEAB-D147-969C-ED8A4D0E3F0F}" type="presParOf" srcId="{9086E65F-F1F7-274B-B8E5-34B1636A2232}" destId="{917C258F-C327-7543-84ED-31449CCF559F}" srcOrd="11" destOrd="0" presId="urn:microsoft.com/office/officeart/2005/8/layout/radial1"/>
    <dgm:cxn modelId="{DE005B47-A390-8D42-8315-3FAAB504F539}" type="presParOf" srcId="{917C258F-C327-7543-84ED-31449CCF559F}" destId="{FCEF759D-F2F3-3343-BD6D-FFAE56C61FCF}" srcOrd="0" destOrd="0" presId="urn:microsoft.com/office/officeart/2005/8/layout/radial1"/>
    <dgm:cxn modelId="{7D308C82-6FB6-3041-8B67-26D6A0E23012}" type="presParOf" srcId="{9086E65F-F1F7-274B-B8E5-34B1636A2232}" destId="{C09B2457-72A3-2049-A273-07DF2EB0D71F}" srcOrd="12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77C391-4FE0-E842-A117-1EF1BA595F00}">
      <dsp:nvSpPr>
        <dsp:cNvPr id="0" name=""/>
        <dsp:cNvSpPr/>
      </dsp:nvSpPr>
      <dsp:spPr>
        <a:xfrm>
          <a:off x="3317797" y="1963130"/>
          <a:ext cx="1492405" cy="149240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Machine Learning</a:t>
          </a:r>
        </a:p>
      </dsp:txBody>
      <dsp:txXfrm>
        <a:off x="3536355" y="2181688"/>
        <a:ext cx="1055289" cy="1055289"/>
      </dsp:txXfrm>
    </dsp:sp>
    <dsp:sp modelId="{E3BCE9F5-6B59-CA43-A382-384C312878C2}">
      <dsp:nvSpPr>
        <dsp:cNvPr id="0" name=""/>
        <dsp:cNvSpPr/>
      </dsp:nvSpPr>
      <dsp:spPr>
        <a:xfrm rot="16200000">
          <a:off x="3838366" y="1720972"/>
          <a:ext cx="451266" cy="33050"/>
        </a:xfrm>
        <a:custGeom>
          <a:avLst/>
          <a:gdLst/>
          <a:ahLst/>
          <a:cxnLst/>
          <a:rect l="0" t="0" r="0" b="0"/>
          <a:pathLst>
            <a:path>
              <a:moveTo>
                <a:pt x="0" y="16525"/>
              </a:moveTo>
              <a:lnTo>
                <a:pt x="451266" y="16525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052718" y="1726216"/>
        <a:ext cx="22563" cy="22563"/>
      </dsp:txXfrm>
    </dsp:sp>
    <dsp:sp modelId="{C15F0A27-13F7-564E-85DE-3CDF1D19D130}">
      <dsp:nvSpPr>
        <dsp:cNvPr id="0" name=""/>
        <dsp:cNvSpPr/>
      </dsp:nvSpPr>
      <dsp:spPr>
        <a:xfrm>
          <a:off x="3317797" y="19459"/>
          <a:ext cx="1492405" cy="149240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Linear 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Algebra</a:t>
          </a:r>
        </a:p>
      </dsp:txBody>
      <dsp:txXfrm>
        <a:off x="3536355" y="238017"/>
        <a:ext cx="1055289" cy="1055289"/>
      </dsp:txXfrm>
    </dsp:sp>
    <dsp:sp modelId="{673DC44E-67B9-E84D-ADA9-69D2F8417633}">
      <dsp:nvSpPr>
        <dsp:cNvPr id="0" name=""/>
        <dsp:cNvSpPr/>
      </dsp:nvSpPr>
      <dsp:spPr>
        <a:xfrm rot="19800000">
          <a:off x="4680001" y="2206890"/>
          <a:ext cx="451266" cy="33050"/>
        </a:xfrm>
        <a:custGeom>
          <a:avLst/>
          <a:gdLst/>
          <a:ahLst/>
          <a:cxnLst/>
          <a:rect l="0" t="0" r="0" b="0"/>
          <a:pathLst>
            <a:path>
              <a:moveTo>
                <a:pt x="0" y="16525"/>
              </a:moveTo>
              <a:lnTo>
                <a:pt x="451266" y="16525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894352" y="2212133"/>
        <a:ext cx="22563" cy="22563"/>
      </dsp:txXfrm>
    </dsp:sp>
    <dsp:sp modelId="{4A6CBE2B-F490-2140-AA7F-2FFF0FDB9372}">
      <dsp:nvSpPr>
        <dsp:cNvPr id="0" name=""/>
        <dsp:cNvSpPr/>
      </dsp:nvSpPr>
      <dsp:spPr>
        <a:xfrm>
          <a:off x="5001066" y="991295"/>
          <a:ext cx="1492405" cy="149240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Statistics</a:t>
          </a:r>
        </a:p>
      </dsp:txBody>
      <dsp:txXfrm>
        <a:off x="5219624" y="1209853"/>
        <a:ext cx="1055289" cy="1055289"/>
      </dsp:txXfrm>
    </dsp:sp>
    <dsp:sp modelId="{3E353A56-C108-9341-B690-FE05C9EA3DA0}">
      <dsp:nvSpPr>
        <dsp:cNvPr id="0" name=""/>
        <dsp:cNvSpPr/>
      </dsp:nvSpPr>
      <dsp:spPr>
        <a:xfrm rot="1800000">
          <a:off x="4680001" y="3178726"/>
          <a:ext cx="451266" cy="33050"/>
        </a:xfrm>
        <a:custGeom>
          <a:avLst/>
          <a:gdLst/>
          <a:ahLst/>
          <a:cxnLst/>
          <a:rect l="0" t="0" r="0" b="0"/>
          <a:pathLst>
            <a:path>
              <a:moveTo>
                <a:pt x="0" y="16525"/>
              </a:moveTo>
              <a:lnTo>
                <a:pt x="451266" y="16525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894352" y="3183969"/>
        <a:ext cx="22563" cy="22563"/>
      </dsp:txXfrm>
    </dsp:sp>
    <dsp:sp modelId="{C128FC1D-0E49-1D46-87DB-FF8D6466112A}">
      <dsp:nvSpPr>
        <dsp:cNvPr id="0" name=""/>
        <dsp:cNvSpPr/>
      </dsp:nvSpPr>
      <dsp:spPr>
        <a:xfrm>
          <a:off x="5001066" y="2934966"/>
          <a:ext cx="1492405" cy="149240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Optimization</a:t>
          </a:r>
        </a:p>
      </dsp:txBody>
      <dsp:txXfrm>
        <a:off x="5219624" y="3153524"/>
        <a:ext cx="1055289" cy="1055289"/>
      </dsp:txXfrm>
    </dsp:sp>
    <dsp:sp modelId="{6927F73D-848A-A94F-96AF-9601EB3B9C09}">
      <dsp:nvSpPr>
        <dsp:cNvPr id="0" name=""/>
        <dsp:cNvSpPr/>
      </dsp:nvSpPr>
      <dsp:spPr>
        <a:xfrm rot="5400000">
          <a:off x="3838366" y="3664644"/>
          <a:ext cx="451266" cy="33050"/>
        </a:xfrm>
        <a:custGeom>
          <a:avLst/>
          <a:gdLst/>
          <a:ahLst/>
          <a:cxnLst/>
          <a:rect l="0" t="0" r="0" b="0"/>
          <a:pathLst>
            <a:path>
              <a:moveTo>
                <a:pt x="0" y="16525"/>
              </a:moveTo>
              <a:lnTo>
                <a:pt x="451266" y="16525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052718" y="3669887"/>
        <a:ext cx="22563" cy="22563"/>
      </dsp:txXfrm>
    </dsp:sp>
    <dsp:sp modelId="{31390408-4368-3246-B074-CB835EC43BEE}">
      <dsp:nvSpPr>
        <dsp:cNvPr id="0" name=""/>
        <dsp:cNvSpPr/>
      </dsp:nvSpPr>
      <dsp:spPr>
        <a:xfrm>
          <a:off x="3317797" y="3906802"/>
          <a:ext cx="1492405" cy="149240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Computer Science</a:t>
          </a:r>
        </a:p>
      </dsp:txBody>
      <dsp:txXfrm>
        <a:off x="3536355" y="4125360"/>
        <a:ext cx="1055289" cy="1055289"/>
      </dsp:txXfrm>
    </dsp:sp>
    <dsp:sp modelId="{77E3D10D-2A3E-B84D-BD78-D53B56D85B1A}">
      <dsp:nvSpPr>
        <dsp:cNvPr id="0" name=""/>
        <dsp:cNvSpPr/>
      </dsp:nvSpPr>
      <dsp:spPr>
        <a:xfrm rot="9000000">
          <a:off x="2996732" y="3178726"/>
          <a:ext cx="451266" cy="33050"/>
        </a:xfrm>
        <a:custGeom>
          <a:avLst/>
          <a:gdLst/>
          <a:ahLst/>
          <a:cxnLst/>
          <a:rect l="0" t="0" r="0" b="0"/>
          <a:pathLst>
            <a:path>
              <a:moveTo>
                <a:pt x="0" y="16525"/>
              </a:moveTo>
              <a:lnTo>
                <a:pt x="451266" y="16525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 rot="10800000">
        <a:off x="3211083" y="3183969"/>
        <a:ext cx="22563" cy="22563"/>
      </dsp:txXfrm>
    </dsp:sp>
    <dsp:sp modelId="{D46DEFC9-D8DC-DC42-8176-6B711F821F99}">
      <dsp:nvSpPr>
        <dsp:cNvPr id="0" name=""/>
        <dsp:cNvSpPr/>
      </dsp:nvSpPr>
      <dsp:spPr>
        <a:xfrm>
          <a:off x="1634528" y="2934966"/>
          <a:ext cx="1492405" cy="149240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Neuroscience</a:t>
          </a:r>
        </a:p>
      </dsp:txBody>
      <dsp:txXfrm>
        <a:off x="1853086" y="3153524"/>
        <a:ext cx="1055289" cy="1055289"/>
      </dsp:txXfrm>
    </dsp:sp>
    <dsp:sp modelId="{917C258F-C327-7543-84ED-31449CCF559F}">
      <dsp:nvSpPr>
        <dsp:cNvPr id="0" name=""/>
        <dsp:cNvSpPr/>
      </dsp:nvSpPr>
      <dsp:spPr>
        <a:xfrm rot="12600000">
          <a:off x="2996732" y="2206890"/>
          <a:ext cx="451266" cy="33050"/>
        </a:xfrm>
        <a:custGeom>
          <a:avLst/>
          <a:gdLst/>
          <a:ahLst/>
          <a:cxnLst/>
          <a:rect l="0" t="0" r="0" b="0"/>
          <a:pathLst>
            <a:path>
              <a:moveTo>
                <a:pt x="0" y="16525"/>
              </a:moveTo>
              <a:lnTo>
                <a:pt x="451266" y="16525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 rot="10800000">
        <a:off x="3211083" y="2212133"/>
        <a:ext cx="22563" cy="22563"/>
      </dsp:txXfrm>
    </dsp:sp>
    <dsp:sp modelId="{C09B2457-72A3-2049-A273-07DF2EB0D71F}">
      <dsp:nvSpPr>
        <dsp:cNvPr id="0" name=""/>
        <dsp:cNvSpPr/>
      </dsp:nvSpPr>
      <dsp:spPr>
        <a:xfrm>
          <a:off x="1634528" y="991295"/>
          <a:ext cx="1492405" cy="149240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Vector Calculus</a:t>
          </a:r>
        </a:p>
      </dsp:txBody>
      <dsp:txXfrm>
        <a:off x="1853086" y="1209853"/>
        <a:ext cx="1055289" cy="105528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9303E8-5702-814A-8133-E22C21B8C768}" type="datetimeFigureOut">
              <a:rPr lang="en-GB" smtClean="0"/>
              <a:t>09/05/2019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BCBB57-E1EC-6D4C-A1A2-3F01C2AB34C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99154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Lab Ex. 1 -&gt; 1part: gradient descent, 2part: decision boundary, 3part: Validation, 4part: Cross Validation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BCBB57-E1EC-6D4C-A1A2-3F01C2AB34C5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09741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Lab Ex. 1 -&gt; 1part: gradient descent, 2part: decision boundary, 3part: Validation, 4part: Cross Validation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BCBB57-E1EC-6D4C-A1A2-3F01C2AB34C5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88271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Lab Ex. 1 -&gt; 1part: gradient descent, 2part: decision boundary, 3part: Validation, 4part: Cross Validation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BCBB57-E1EC-6D4C-A1A2-3F01C2AB34C5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73809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Lab Ex. 1 -&gt; 1part: gradient descent, 2part: decision boundary, 3part: Validation, 4part: Cross Validation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BCBB57-E1EC-6D4C-A1A2-3F01C2AB34C5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86290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Lab Ex. 1 -&gt; 5part: polynomial expansion of design matrix, 6part: choose best degree of polynomial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BCBB57-E1EC-6D4C-A1A2-3F01C2AB34C5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56329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Lab Ex. 1 -&gt; 5part: polynomial expansion of design matrix, 6part: choose best degree of polynomial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BCBB57-E1EC-6D4C-A1A2-3F01C2AB34C5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6843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Lab Ex. 1 -&gt; 5part: polynomial expansion of design matrix, 6part: choose best degree of polynomial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BCBB57-E1EC-6D4C-A1A2-3F01C2AB34C5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68462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Lab Ex. 1 -&gt; 5part: polynomial expansion of design matrix, 6part: choose best degree of polynomial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BCBB57-E1EC-6D4C-A1A2-3F01C2AB34C5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73740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Lab Ex. 1 -&gt; 5part: polynomial expansion of design matrix, 6part: choose best degree of polynomial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BCBB57-E1EC-6D4C-A1A2-3F01C2AB34C5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479025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Lab Ex. 1 -&gt; 5part: polynomial expansion of design matrix, 6part: choose best degree of polynomial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BCBB57-E1EC-6D4C-A1A2-3F01C2AB34C5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002380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Lab Ex. 1 -&gt; 5part: polynomial expansion of design matrix, 6part: choose best degree of polynomial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BCBB57-E1EC-6D4C-A1A2-3F01C2AB34C5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25489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Lab Ex. 1 -&gt; 1part: gradient descent, 2part: decision boundary, 3part: Validation, 4part: Cross Validation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BCBB57-E1EC-6D4C-A1A2-3F01C2AB34C5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658033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Lab Ex. 1 -&gt; 5part: polynomial expansion of design matrix, 6part: choose best degree of polynomial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BCBB57-E1EC-6D4C-A1A2-3F01C2AB34C5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337536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Lab Ex. 1 -&gt; 5part: polynomial expansion of design matrix, 6part: choose best degree of polynomial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BCBB57-E1EC-6D4C-A1A2-3F01C2AB34C5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16560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Lab Ex. 1 -&gt; 5part: polynomial expansion of design matrix, 6part: choose best degree of polynomial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BCBB57-E1EC-6D4C-A1A2-3F01C2AB34C5}" type="slidenum">
              <a:rPr lang="en-GB" smtClean="0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359560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BCBB57-E1EC-6D4C-A1A2-3F01C2AB34C5}" type="slidenum">
              <a:rPr lang="en-GB" smtClean="0"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278979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BCBB57-E1EC-6D4C-A1A2-3F01C2AB34C5}" type="slidenum">
              <a:rPr lang="en-GB" smtClean="0"/>
              <a:t>45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70499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BCBB57-E1EC-6D4C-A1A2-3F01C2AB34C5}" type="slidenum">
              <a:rPr lang="en-GB" smtClean="0"/>
              <a:t>52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514625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BCBB57-E1EC-6D4C-A1A2-3F01C2AB34C5}" type="slidenum">
              <a:rPr lang="en-GB" smtClean="0"/>
              <a:t>53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779693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BCBB57-E1EC-6D4C-A1A2-3F01C2AB34C5}" type="slidenum">
              <a:rPr lang="en-GB" smtClean="0"/>
              <a:t>54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540140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BCBB57-E1EC-6D4C-A1A2-3F01C2AB34C5}" type="slidenum">
              <a:rPr lang="en-GB" smtClean="0"/>
              <a:t>55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715792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BCBB57-E1EC-6D4C-A1A2-3F01C2AB34C5}" type="slidenum">
              <a:rPr lang="en-GB" smtClean="0"/>
              <a:t>56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70357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Lab Ex. 1 -&gt; 1part: gradient descent, 2part: decision boundary, 3part: Validation, 4part: Cross Validation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BCBB57-E1EC-6D4C-A1A2-3F01C2AB34C5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753274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BCBB57-E1EC-6D4C-A1A2-3F01C2AB34C5}" type="slidenum">
              <a:rPr lang="en-GB" smtClean="0"/>
              <a:t>57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548699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BCBB57-E1EC-6D4C-A1A2-3F01C2AB34C5}" type="slidenum">
              <a:rPr lang="en-GB" smtClean="0"/>
              <a:t>58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075816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BCBB57-E1EC-6D4C-A1A2-3F01C2AB34C5}" type="slidenum">
              <a:rPr lang="en-GB" smtClean="0"/>
              <a:t>59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903750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BCBB57-E1EC-6D4C-A1A2-3F01C2AB34C5}" type="slidenum">
              <a:rPr lang="en-GB" smtClean="0"/>
              <a:t>60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489722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BCBB57-E1EC-6D4C-A1A2-3F01C2AB34C5}" type="slidenum">
              <a:rPr lang="en-GB" smtClean="0"/>
              <a:t>61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295747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BCBB57-E1EC-6D4C-A1A2-3F01C2AB34C5}" type="slidenum">
              <a:rPr lang="en-GB" smtClean="0"/>
              <a:t>62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72923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BCBB57-E1EC-6D4C-A1A2-3F01C2AB34C5}" type="slidenum">
              <a:rPr lang="en-GB" smtClean="0"/>
              <a:t>63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547152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BCBB57-E1EC-6D4C-A1A2-3F01C2AB34C5}" type="slidenum">
              <a:rPr lang="en-GB" smtClean="0"/>
              <a:t>64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00932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Ensemble: take average. Advantage probabilistic output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BCBB57-E1EC-6D4C-A1A2-3F01C2AB34C5}" type="slidenum">
              <a:rPr lang="en-GB" smtClean="0"/>
              <a:t>70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926186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1) Bagging logistic regression / linear regression?     2) How can we improve our bag of trees. The more different the better, How to make the trees more different?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BCBB57-E1EC-6D4C-A1A2-3F01C2AB34C5}" type="slidenum">
              <a:rPr lang="en-GB" smtClean="0"/>
              <a:t>71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84406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Lab Ex. 1 -&gt; 1part: gradient descent, 2part: decision boundary, 3part: Validation, 4part: Cross Validation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BCBB57-E1EC-6D4C-A1A2-3F01C2AB34C5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244481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BCBB57-E1EC-6D4C-A1A2-3F01C2AB34C5}" type="slidenum">
              <a:rPr lang="en-GB" smtClean="0"/>
              <a:t>72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99136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Lab Ex. 1 -&gt; 1part: gradient descent, 2part: decision boundary, 3part: Validation, 4part: Cross Validation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BCBB57-E1EC-6D4C-A1A2-3F01C2AB34C5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33181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Lab Ex. 1 -&gt; 1part: gradient descent, 2part: decision boundary, 3part: Validation, 4part: Cross Validation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BCBB57-E1EC-6D4C-A1A2-3F01C2AB34C5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20019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Lab Ex. 1 -&gt; 1part: gradient descent, 2part: decision boundary, 3part: Validation, 4part: Cross Validation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BCBB57-E1EC-6D4C-A1A2-3F01C2AB34C5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65481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Lab Ex. 1 -&gt; 1part: gradient descent, 2part: decision boundary, 3part: Validation, 4part: Cross Validation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BCBB57-E1EC-6D4C-A1A2-3F01C2AB34C5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99440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Lab Ex. 1 -&gt; 1part: gradient descent, 2part: decision boundary, 3part: Validation, 4part: Cross Validation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BCBB57-E1EC-6D4C-A1A2-3F01C2AB34C5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51623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C1B083-18A9-9F4C-8EA7-20202204D7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277CDF-9425-2348-AFE8-5A2B5E88A9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EBA534-B3CC-1348-8EE7-4F487F5CD1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4917E-CCF0-5442-B504-751C084908BF}" type="datetime1">
              <a:rPr lang="en-SG" smtClean="0"/>
              <a:t>9/5/19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FDAB1A-AB73-B241-9A25-96D6E83C4E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5BA5CC-018F-1E4B-90DC-5E9B376341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3FE45-9D16-6842-8C86-1D987AA23E5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3587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B1CD2-D634-5B40-8DEC-3DC91CC587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A80878-304A-4446-BE8D-F581755D58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704263-0CEE-2147-8535-10AD361753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EDED49-EB1F-4B4C-A9DC-AE1609CD23BE}" type="datetime1">
              <a:rPr lang="en-SG" smtClean="0"/>
              <a:t>9/5/19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5651ED-281B-464F-A085-5B1046EC28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42FE9D-7616-9D42-8347-71F1E3865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3FE45-9D16-6842-8C86-1D987AA23E5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51889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3F8F798-0336-8F4C-8993-CD83FE0439C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5ED1063-DF70-6C42-9EB1-E35E6A6EAF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5467A8-D0B9-E64A-A137-66456E318E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1552C-26E3-BD40-B2E9-2FAC1D809596}" type="datetime1">
              <a:rPr lang="en-SG" smtClean="0"/>
              <a:t>9/5/19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D0AE4A-FB74-9344-9C46-C27B5F1EEF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354D13-1A4B-8C4B-A0D5-805BA09246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3FE45-9D16-6842-8C86-1D987AA23E5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06077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707001-85F8-FA4A-AE42-DBB8FCBCF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6C5CF7-C324-084B-B26C-51B8517E89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4FB0CA-29F1-5341-9D3A-6BF1BD7CD7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E82FFC-0F13-DB4F-ABB2-7698A50C03BB}" type="datetime1">
              <a:rPr lang="en-SG" smtClean="0"/>
              <a:t>9/5/19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E1ECD6-03C5-2B48-848C-DB39F94B0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FB7BAE-C067-D740-B52D-9D1E9A9C46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3FE45-9D16-6842-8C86-1D987AA23E5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71331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EA1408-D80C-614F-BB02-8F56D3E670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43B77E-138C-FB4B-9978-14D14868D7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D94F83-F106-E746-8BF1-29A76332D5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0193F-CD58-9646-9468-DB058C81B11E}" type="datetime1">
              <a:rPr lang="en-SG" smtClean="0"/>
              <a:t>9/5/19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ACFC3A-75C5-044B-BA25-48BB65183E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D2F2C9-74EB-A347-8550-D3EFDDC806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3FE45-9D16-6842-8C86-1D987AA23E5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56023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6F846-0A38-7742-ABB2-489348C99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CB4C33-CFA7-2746-9F3F-78A4DEDA74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983FAF-F1F3-DF42-901A-2FD149A008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463B95-495B-EC4D-B867-56B4029000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C16AB-0AD4-F742-AE65-5B6E99B5D243}" type="datetime1">
              <a:rPr lang="en-SG" smtClean="0"/>
              <a:t>9/5/19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652F76-8294-BC46-9811-9D0F4BBCD8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F1B100-AC20-9D44-B9C5-54BD7FD1E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3FE45-9D16-6842-8C86-1D987AA23E5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5578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71026-F138-6B42-9853-125C67369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6FE385-00AB-8D49-8C34-F277649F5E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6433F5-C0D3-EC40-8794-E0A140F77C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E207E85-A512-8B49-80A4-8EC7C6C54DB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253FE70-22F5-D349-A8CD-E4344C31E47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EF3CF5A-7A60-F740-90DF-4ED5B0587E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23054-0308-ED4F-8601-A3B89CBC21CB}" type="datetime1">
              <a:rPr lang="en-SG" smtClean="0"/>
              <a:t>9/5/19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D17F5B6-4709-934B-894D-5F53F5B6A9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DC0C9F2-F66B-8641-9B7A-2CDF11065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3FE45-9D16-6842-8C86-1D987AA23E5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21605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367C3B-3049-314B-9413-8A4D6A4F9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F482A01-9DFD-3B4F-892C-EE1D9AF4F4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4F2D24-5897-5745-8535-72AF58CEE48D}" type="datetime1">
              <a:rPr lang="en-SG" smtClean="0"/>
              <a:t>9/5/19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4B564B-CF96-154E-B798-EAC685815A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F8C218-D5F9-1846-A30D-CCA33B972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3FE45-9D16-6842-8C86-1D987AA23E5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9107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30DA79-27F3-FA49-BD1D-34610FD317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1A8CE-5B91-2B44-A3A1-6A61FFA3650E}" type="datetime1">
              <a:rPr lang="en-SG" smtClean="0"/>
              <a:t>9/5/19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4A5FC65-2BAD-2B45-ACB0-5425913CE6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DCE179-EF52-A348-888B-84ABFD086A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3FE45-9D16-6842-8C86-1D987AA23E5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81047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C614B-8EBC-014E-85A6-29DB35653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298B0D-AABE-CE4C-8001-94A0D9B189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79A6FE-029F-294C-9F1E-2479DA1C0B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47ECE2-A06E-434E-A7B6-1463F849D0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0D325-A454-AF4B-A3A1-8113A362FF34}" type="datetime1">
              <a:rPr lang="en-SG" smtClean="0"/>
              <a:t>9/5/19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38E8B5-87F5-5A4C-8021-2E715CCDF1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63102C-4063-3F40-95BF-0CD54A7A1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3FE45-9D16-6842-8C86-1D987AA23E5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89966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BD32CC-20E3-E442-9FF3-82FBF3853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DB44D81-8F71-2C4B-B95D-787C2ECE929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674638-070A-F045-8B7F-5140085216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827207-DDF9-7142-97B8-C3DA084324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366BEB-6907-A44C-BD53-4F9CD1B1DEB5}" type="datetime1">
              <a:rPr lang="en-SG" smtClean="0"/>
              <a:t>9/5/19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0214AF-7316-C042-8AD4-21EED21FA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001BA7-3BAF-834E-B8ED-FF23B7A33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3FE45-9D16-6842-8C86-1D987AA23E5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72190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0BBC9A4-3C5B-0241-B0CB-C7E5BA1740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5BBF10-7D4D-7347-A6DB-B4FF82FE70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0D4673-A1C4-6046-80E4-8E60264BCF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862035-3C21-B54A-B430-78EE8E09AC1F}" type="datetime1">
              <a:rPr lang="en-SG" smtClean="0"/>
              <a:t>9/5/19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4DE3B0-1497-4343-B864-056E16A6B1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BBFD3E-76FC-6B46-B49D-167701E113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D3FE45-9D16-6842-8C86-1D987AA23E5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24778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tif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ZMuYsQ9XNDM" TargetMode="External"/><Relationship Id="rId2" Type="http://schemas.openxmlformats.org/officeDocument/2006/relationships/hyperlink" Target="https://youtu.be/toK1OSLep3s?t=410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L4KBBAwF_bE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5" Type="http://schemas.openxmlformats.org/officeDocument/2006/relationships/image" Target="../media/image4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Relationship Id="rId14" Type="http://schemas.openxmlformats.org/officeDocument/2006/relationships/image" Target="../media/image39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tif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tiff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tiff"/><Relationship Id="rId2" Type="http://schemas.openxmlformats.org/officeDocument/2006/relationships/image" Target="../media/image56.tiff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tif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tiff"/><Relationship Id="rId2" Type="http://schemas.openxmlformats.org/officeDocument/2006/relationships/image" Target="../media/image61.tiff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DC347-D29A-D341-807C-68B30DC34CD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Machine Learning Day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1D00F6D-669F-AA45-978E-0C6053AE22C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err="1"/>
              <a:t>Cuauhtemoc</a:t>
            </a:r>
            <a:r>
              <a:rPr lang="en-GB" dirty="0"/>
              <a:t> Anda</a:t>
            </a:r>
          </a:p>
          <a:p>
            <a:r>
              <a:rPr lang="en-GB" dirty="0"/>
              <a:t>Pieter Fourie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E5959D-057E-5E4D-AF5D-4E21F218F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3FE45-9D16-6842-8C86-1D987AA23E54}" type="slidenum">
              <a:rPr lang="en-GB" smtClean="0"/>
              <a:t>1</a:t>
            </a:fld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E25A56-9F56-7740-9294-7E381452AB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3649" y="4895057"/>
            <a:ext cx="1836737" cy="1836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1830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B41AD-0D33-D649-BDBA-8817EA3F6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46" y="-20641"/>
            <a:ext cx="10515600" cy="1325563"/>
          </a:xfrm>
        </p:spPr>
        <p:txBody>
          <a:bodyPr/>
          <a:lstStyle/>
          <a:p>
            <a:r>
              <a:rPr lang="en-GB" dirty="0"/>
              <a:t>Evaluating a classification task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B75F48-990D-C844-8093-C5A019F964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9582" y="1282699"/>
            <a:ext cx="5586418" cy="4351338"/>
          </a:xfrm>
        </p:spPr>
        <p:txBody>
          <a:bodyPr>
            <a:normAutofit/>
          </a:bodyPr>
          <a:lstStyle/>
          <a:p>
            <a:r>
              <a:rPr lang="en-GB" dirty="0"/>
              <a:t>Confusion Matrix</a:t>
            </a:r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798E9-B19C-DA43-BA11-E93B7B80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3FE45-9D16-6842-8C86-1D987AA23E54}" type="slidenum">
              <a:rPr lang="en-GB" smtClean="0"/>
              <a:t>10</a:t>
            </a:fld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65AF805-6FD1-F64F-86D8-8963F06F3471}"/>
              </a:ext>
            </a:extLst>
          </p:cNvPr>
          <p:cNvSpPr/>
          <p:nvPr/>
        </p:nvSpPr>
        <p:spPr>
          <a:xfrm>
            <a:off x="9369646" y="61391"/>
            <a:ext cx="27638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1.  Machine Learning Basics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7236575-C177-FA40-8228-CA72B10645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1259" y="1692728"/>
            <a:ext cx="6904379" cy="3941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2746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B41AD-0D33-D649-BDBA-8817EA3F6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46" y="-20641"/>
            <a:ext cx="10515600" cy="1325563"/>
          </a:xfrm>
        </p:spPr>
        <p:txBody>
          <a:bodyPr/>
          <a:lstStyle/>
          <a:p>
            <a:r>
              <a:rPr lang="en-GB" dirty="0"/>
              <a:t>Metric of 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B75F48-990D-C844-8093-C5A019F964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9582" y="1282699"/>
            <a:ext cx="9004808" cy="4351338"/>
          </a:xfrm>
        </p:spPr>
        <p:txBody>
          <a:bodyPr>
            <a:normAutofit/>
          </a:bodyPr>
          <a:lstStyle/>
          <a:p>
            <a:r>
              <a:rPr lang="en-GB" dirty="0"/>
              <a:t>Accuracy: Percentage of correct predictions</a:t>
            </a:r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798E9-B19C-DA43-BA11-E93B7B80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3FE45-9D16-6842-8C86-1D987AA23E54}" type="slidenum">
              <a:rPr lang="en-GB" smtClean="0"/>
              <a:t>11</a:t>
            </a:fld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65AF805-6FD1-F64F-86D8-8963F06F3471}"/>
              </a:ext>
            </a:extLst>
          </p:cNvPr>
          <p:cNvSpPr/>
          <p:nvPr/>
        </p:nvSpPr>
        <p:spPr>
          <a:xfrm>
            <a:off x="9369646" y="61391"/>
            <a:ext cx="27638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1.  Machine Learning Basics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7236575-C177-FA40-8228-CA72B10645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1407" y="1941004"/>
            <a:ext cx="6904379" cy="394130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569E9B2-AD86-9246-A1D8-253400BA97F8}"/>
              </a:ext>
            </a:extLst>
          </p:cNvPr>
          <p:cNvSpPr txBox="1"/>
          <p:nvPr/>
        </p:nvSpPr>
        <p:spPr>
          <a:xfrm>
            <a:off x="9514390" y="5808454"/>
            <a:ext cx="22590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rgbClr val="C00000"/>
                </a:solidFill>
              </a:rPr>
              <a:t>93.75% accuracy</a:t>
            </a:r>
          </a:p>
        </p:txBody>
      </p:sp>
    </p:spTree>
    <p:extLst>
      <p:ext uri="{BB962C8B-B14F-4D97-AF65-F5344CB8AC3E}">
        <p14:creationId xmlns:p14="http://schemas.microsoft.com/office/powerpoint/2010/main" val="2188753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B41AD-0D33-D649-BDBA-8817EA3F6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46" y="-20641"/>
            <a:ext cx="10515600" cy="1325563"/>
          </a:xfrm>
        </p:spPr>
        <p:txBody>
          <a:bodyPr/>
          <a:lstStyle/>
          <a:p>
            <a:r>
              <a:rPr lang="en-GB" dirty="0"/>
              <a:t>Model Validation / Generalization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B75F48-990D-C844-8093-C5A019F964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9582" y="1282699"/>
            <a:ext cx="10512204" cy="4351338"/>
          </a:xfrm>
        </p:spPr>
        <p:txBody>
          <a:bodyPr>
            <a:normAutofit/>
          </a:bodyPr>
          <a:lstStyle/>
          <a:p>
            <a:r>
              <a:rPr lang="en-GB" dirty="0"/>
              <a:t>Splitting the Data:</a:t>
            </a:r>
          </a:p>
          <a:p>
            <a:pPr marL="457200" lvl="1" indent="0">
              <a:buNone/>
            </a:pPr>
            <a:endParaRPr lang="en-GB" dirty="0"/>
          </a:p>
          <a:p>
            <a:pPr marL="457200" lvl="1" indent="0">
              <a:buNone/>
            </a:pPr>
            <a:r>
              <a:rPr lang="en-GB" dirty="0"/>
              <a:t>1</a:t>
            </a:r>
            <a:r>
              <a:rPr lang="en-GB" baseline="30000" dirty="0"/>
              <a:t>st</a:t>
            </a:r>
            <a:r>
              <a:rPr lang="en-GB" dirty="0"/>
              <a:t> case:</a:t>
            </a:r>
          </a:p>
          <a:p>
            <a:pPr marL="457200" lvl="1" indent="0">
              <a:buNone/>
            </a:pPr>
            <a:endParaRPr lang="en-GB" dirty="0"/>
          </a:p>
          <a:p>
            <a:pPr marL="457200" lvl="1" indent="0">
              <a:buNone/>
            </a:pPr>
            <a:endParaRPr lang="en-GB" dirty="0"/>
          </a:p>
          <a:p>
            <a:pPr marL="457200" lvl="1" indent="0">
              <a:buNone/>
            </a:pPr>
            <a:endParaRPr lang="en-GB" dirty="0"/>
          </a:p>
          <a:p>
            <a:pPr lvl="1"/>
            <a:endParaRPr lang="en-GB" dirty="0"/>
          </a:p>
          <a:p>
            <a:pPr marL="457200" lvl="1" indent="0">
              <a:buNone/>
            </a:pPr>
            <a:r>
              <a:rPr lang="en-GB" dirty="0"/>
              <a:t>2</a:t>
            </a:r>
            <a:r>
              <a:rPr lang="en-GB" baseline="30000" dirty="0"/>
              <a:t>nd</a:t>
            </a:r>
            <a:r>
              <a:rPr lang="en-GB" dirty="0"/>
              <a:t> case: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798E9-B19C-DA43-BA11-E93B7B80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3FE45-9D16-6842-8C86-1D987AA23E54}" type="slidenum">
              <a:rPr lang="en-GB" smtClean="0"/>
              <a:t>12</a:t>
            </a:fld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65AF805-6FD1-F64F-86D8-8963F06F3471}"/>
              </a:ext>
            </a:extLst>
          </p:cNvPr>
          <p:cNvSpPr/>
          <p:nvPr/>
        </p:nvSpPr>
        <p:spPr>
          <a:xfrm>
            <a:off x="9369646" y="61391"/>
            <a:ext cx="27638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1.  Machine Learning Basics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43CA214-2FF4-7642-8A9C-52B561E323E3}"/>
              </a:ext>
            </a:extLst>
          </p:cNvPr>
          <p:cNvSpPr/>
          <p:nvPr/>
        </p:nvSpPr>
        <p:spPr>
          <a:xfrm>
            <a:off x="2041076" y="2939143"/>
            <a:ext cx="5355771" cy="489857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Training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3D779A-0402-2E4C-ADC9-F921030447B2}"/>
              </a:ext>
            </a:extLst>
          </p:cNvPr>
          <p:cNvSpPr/>
          <p:nvPr/>
        </p:nvSpPr>
        <p:spPr>
          <a:xfrm>
            <a:off x="7467603" y="2939142"/>
            <a:ext cx="1839685" cy="489857"/>
          </a:xfrm>
          <a:prstGeom prst="rect">
            <a:avLst/>
          </a:prstGeom>
          <a:solidFill>
            <a:srgbClr val="F5B283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Testing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A5924DB-8844-6B44-A591-11EEA2C39A1E}"/>
              </a:ext>
            </a:extLst>
          </p:cNvPr>
          <p:cNvSpPr/>
          <p:nvPr/>
        </p:nvSpPr>
        <p:spPr>
          <a:xfrm>
            <a:off x="2041076" y="5030563"/>
            <a:ext cx="3712029" cy="489857"/>
          </a:xfrm>
          <a:prstGeom prst="rect">
            <a:avLst/>
          </a:prstGeom>
          <a:solidFill>
            <a:srgbClr val="9D7FD5"/>
          </a:solidFill>
          <a:ln>
            <a:solidFill>
              <a:schemeClr val="accent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Training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F9EAE00-39EA-BC48-9AD8-F550EF3B2619}"/>
              </a:ext>
            </a:extLst>
          </p:cNvPr>
          <p:cNvSpPr/>
          <p:nvPr/>
        </p:nvSpPr>
        <p:spPr>
          <a:xfrm>
            <a:off x="7467603" y="5030562"/>
            <a:ext cx="1839685" cy="48985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Testing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AF4277E-C24A-E944-A56E-CF9C5C5A22D2}"/>
              </a:ext>
            </a:extLst>
          </p:cNvPr>
          <p:cNvSpPr/>
          <p:nvPr/>
        </p:nvSpPr>
        <p:spPr>
          <a:xfrm>
            <a:off x="5796764" y="5030561"/>
            <a:ext cx="1629111" cy="48985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Validation</a:t>
            </a:r>
          </a:p>
        </p:txBody>
      </p:sp>
    </p:spTree>
    <p:extLst>
      <p:ext uri="{BB962C8B-B14F-4D97-AF65-F5344CB8AC3E}">
        <p14:creationId xmlns:p14="http://schemas.microsoft.com/office/powerpoint/2010/main" val="4854249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B41AD-0D33-D649-BDBA-8817EA3F6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46" y="-20641"/>
            <a:ext cx="10515600" cy="1325563"/>
          </a:xfrm>
        </p:spPr>
        <p:txBody>
          <a:bodyPr/>
          <a:lstStyle/>
          <a:p>
            <a:r>
              <a:rPr lang="en-GB" dirty="0"/>
              <a:t>Cross Validation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B75F48-990D-C844-8093-C5A019F964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9582" y="1282699"/>
            <a:ext cx="5586418" cy="4351338"/>
          </a:xfrm>
        </p:spPr>
        <p:txBody>
          <a:bodyPr>
            <a:normAutofit/>
          </a:bodyPr>
          <a:lstStyle/>
          <a:p>
            <a:r>
              <a:rPr lang="en-GB" dirty="0"/>
              <a:t>Leave-one-out Cross Validation</a:t>
            </a:r>
          </a:p>
          <a:p>
            <a:pPr marL="0" indent="0">
              <a:buNone/>
            </a:pPr>
            <a:r>
              <a:rPr lang="en-GB" dirty="0"/>
              <a:t>N=9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798E9-B19C-DA43-BA11-E93B7B80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3FE45-9D16-6842-8C86-1D987AA23E54}" type="slidenum">
              <a:rPr lang="en-GB" smtClean="0"/>
              <a:t>13</a:t>
            </a:fld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65AF805-6FD1-F64F-86D8-8963F06F3471}"/>
              </a:ext>
            </a:extLst>
          </p:cNvPr>
          <p:cNvSpPr/>
          <p:nvPr/>
        </p:nvSpPr>
        <p:spPr>
          <a:xfrm>
            <a:off x="9369646" y="61391"/>
            <a:ext cx="27638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1.  Machine Learning Basics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6AE1ED-1955-F842-8272-C29C1D1F0477}"/>
              </a:ext>
            </a:extLst>
          </p:cNvPr>
          <p:cNvSpPr/>
          <p:nvPr/>
        </p:nvSpPr>
        <p:spPr>
          <a:xfrm>
            <a:off x="3178632" y="2592458"/>
            <a:ext cx="495901" cy="489857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59C0C9C-9B8A-BD41-9A11-18D799ABF630}"/>
              </a:ext>
            </a:extLst>
          </p:cNvPr>
          <p:cNvSpPr/>
          <p:nvPr/>
        </p:nvSpPr>
        <p:spPr>
          <a:xfrm>
            <a:off x="3812666" y="2592458"/>
            <a:ext cx="495901" cy="489857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01FA930-48CC-A648-8AFC-1EC9C3F92AF0}"/>
              </a:ext>
            </a:extLst>
          </p:cNvPr>
          <p:cNvSpPr/>
          <p:nvPr/>
        </p:nvSpPr>
        <p:spPr>
          <a:xfrm>
            <a:off x="4446700" y="2592458"/>
            <a:ext cx="495901" cy="489857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3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8C393BB-45EA-3F42-92B0-9937549A62E9}"/>
              </a:ext>
            </a:extLst>
          </p:cNvPr>
          <p:cNvSpPr/>
          <p:nvPr/>
        </p:nvSpPr>
        <p:spPr>
          <a:xfrm>
            <a:off x="5080734" y="2592458"/>
            <a:ext cx="495901" cy="489857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4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4CF2911-9A4A-5D4A-85CF-A90391B52737}"/>
              </a:ext>
            </a:extLst>
          </p:cNvPr>
          <p:cNvSpPr/>
          <p:nvPr/>
        </p:nvSpPr>
        <p:spPr>
          <a:xfrm>
            <a:off x="5714768" y="2592458"/>
            <a:ext cx="495901" cy="489857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5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6C37A05-2BE8-1A45-87F8-E2B615952638}"/>
              </a:ext>
            </a:extLst>
          </p:cNvPr>
          <p:cNvSpPr/>
          <p:nvPr/>
        </p:nvSpPr>
        <p:spPr>
          <a:xfrm>
            <a:off x="6348802" y="2592458"/>
            <a:ext cx="495901" cy="489857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6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DA86090-8E3C-AC42-A013-92F5AB7521D4}"/>
              </a:ext>
            </a:extLst>
          </p:cNvPr>
          <p:cNvSpPr/>
          <p:nvPr/>
        </p:nvSpPr>
        <p:spPr>
          <a:xfrm>
            <a:off x="6982836" y="2592458"/>
            <a:ext cx="495901" cy="489857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7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010E8DE-8DA7-4D47-AC51-AAA90D7A4963}"/>
              </a:ext>
            </a:extLst>
          </p:cNvPr>
          <p:cNvSpPr/>
          <p:nvPr/>
        </p:nvSpPr>
        <p:spPr>
          <a:xfrm>
            <a:off x="8250902" y="2592458"/>
            <a:ext cx="495901" cy="489857"/>
          </a:xfrm>
          <a:prstGeom prst="rect">
            <a:avLst/>
          </a:prstGeom>
          <a:solidFill>
            <a:srgbClr val="F5B283"/>
          </a:solidFill>
          <a:ln w="38100"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9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DDB7251-777C-EE48-9659-F235EBB1CC18}"/>
              </a:ext>
            </a:extLst>
          </p:cNvPr>
          <p:cNvSpPr/>
          <p:nvPr/>
        </p:nvSpPr>
        <p:spPr>
          <a:xfrm>
            <a:off x="7616870" y="2592458"/>
            <a:ext cx="495901" cy="489857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8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C507755-E1E6-994D-9B9C-E7E85A540C8B}"/>
              </a:ext>
            </a:extLst>
          </p:cNvPr>
          <p:cNvSpPr/>
          <p:nvPr/>
        </p:nvSpPr>
        <p:spPr>
          <a:xfrm>
            <a:off x="3178632" y="3462970"/>
            <a:ext cx="495901" cy="489857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1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D8325B5-1585-8740-92A0-50FE85553D0C}"/>
              </a:ext>
            </a:extLst>
          </p:cNvPr>
          <p:cNvSpPr/>
          <p:nvPr/>
        </p:nvSpPr>
        <p:spPr>
          <a:xfrm>
            <a:off x="3812666" y="3462970"/>
            <a:ext cx="495901" cy="489857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2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4A92002-F3BD-9244-9D22-DAE2F5ED1A9F}"/>
              </a:ext>
            </a:extLst>
          </p:cNvPr>
          <p:cNvSpPr/>
          <p:nvPr/>
        </p:nvSpPr>
        <p:spPr>
          <a:xfrm>
            <a:off x="4446700" y="3462970"/>
            <a:ext cx="495901" cy="489857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3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284DC14-DDBE-B64E-BF5B-C4EF1462FA5B}"/>
              </a:ext>
            </a:extLst>
          </p:cNvPr>
          <p:cNvSpPr/>
          <p:nvPr/>
        </p:nvSpPr>
        <p:spPr>
          <a:xfrm>
            <a:off x="5080734" y="3462970"/>
            <a:ext cx="495901" cy="489857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4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914D035-DA79-A747-987A-B29FC2BE39B6}"/>
              </a:ext>
            </a:extLst>
          </p:cNvPr>
          <p:cNvSpPr/>
          <p:nvPr/>
        </p:nvSpPr>
        <p:spPr>
          <a:xfrm>
            <a:off x="5714768" y="3462970"/>
            <a:ext cx="495901" cy="489857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5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9F81AB9-7658-0E4C-85DB-DE18F80B8361}"/>
              </a:ext>
            </a:extLst>
          </p:cNvPr>
          <p:cNvSpPr/>
          <p:nvPr/>
        </p:nvSpPr>
        <p:spPr>
          <a:xfrm>
            <a:off x="6348802" y="3462970"/>
            <a:ext cx="495901" cy="489857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6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0804148-3D46-0841-863D-8B4ED789F212}"/>
              </a:ext>
            </a:extLst>
          </p:cNvPr>
          <p:cNvSpPr/>
          <p:nvPr/>
        </p:nvSpPr>
        <p:spPr>
          <a:xfrm>
            <a:off x="6982836" y="3462970"/>
            <a:ext cx="495901" cy="489857"/>
          </a:xfrm>
          <a:prstGeom prst="rect">
            <a:avLst/>
          </a:prstGeom>
          <a:solidFill>
            <a:srgbClr val="5B9BD5"/>
          </a:solidFill>
          <a:ln w="38100"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7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C9E2CA0-6238-2E42-89E0-3875C85CD6BF}"/>
              </a:ext>
            </a:extLst>
          </p:cNvPr>
          <p:cNvSpPr/>
          <p:nvPr/>
        </p:nvSpPr>
        <p:spPr>
          <a:xfrm>
            <a:off x="8250902" y="3462970"/>
            <a:ext cx="495901" cy="489857"/>
          </a:xfrm>
          <a:prstGeom prst="rect">
            <a:avLst/>
          </a:prstGeom>
          <a:solidFill>
            <a:srgbClr val="5B9BD5"/>
          </a:solidFill>
          <a:ln w="38100"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9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C4198E9C-E45F-FB40-9289-C0C4B4AB6E00}"/>
              </a:ext>
            </a:extLst>
          </p:cNvPr>
          <p:cNvSpPr/>
          <p:nvPr/>
        </p:nvSpPr>
        <p:spPr>
          <a:xfrm>
            <a:off x="7616870" y="3462970"/>
            <a:ext cx="495901" cy="489857"/>
          </a:xfrm>
          <a:prstGeom prst="rect">
            <a:avLst/>
          </a:prstGeom>
          <a:solidFill>
            <a:srgbClr val="F5B283"/>
          </a:solidFill>
          <a:ln w="38100"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8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5B770AC-7F02-5146-82E1-4D83A65927DC}"/>
              </a:ext>
            </a:extLst>
          </p:cNvPr>
          <p:cNvSpPr/>
          <p:nvPr/>
        </p:nvSpPr>
        <p:spPr>
          <a:xfrm>
            <a:off x="3178632" y="4303567"/>
            <a:ext cx="495901" cy="489857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1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21739A7-F530-1F4A-AE09-01EF34A35133}"/>
              </a:ext>
            </a:extLst>
          </p:cNvPr>
          <p:cNvSpPr/>
          <p:nvPr/>
        </p:nvSpPr>
        <p:spPr>
          <a:xfrm>
            <a:off x="3812666" y="4303567"/>
            <a:ext cx="495901" cy="489857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2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634EE4AD-3315-BB40-99A9-8FC0F81C1BBD}"/>
              </a:ext>
            </a:extLst>
          </p:cNvPr>
          <p:cNvSpPr/>
          <p:nvPr/>
        </p:nvSpPr>
        <p:spPr>
          <a:xfrm>
            <a:off x="4446700" y="4303567"/>
            <a:ext cx="495901" cy="489857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3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57FE5EE4-22F6-EA44-A2B8-01D1743619DF}"/>
              </a:ext>
            </a:extLst>
          </p:cNvPr>
          <p:cNvSpPr/>
          <p:nvPr/>
        </p:nvSpPr>
        <p:spPr>
          <a:xfrm>
            <a:off x="5080734" y="4303567"/>
            <a:ext cx="495901" cy="489857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4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F3221F1A-38C5-6248-AC35-D3A517DE5DD1}"/>
              </a:ext>
            </a:extLst>
          </p:cNvPr>
          <p:cNvSpPr/>
          <p:nvPr/>
        </p:nvSpPr>
        <p:spPr>
          <a:xfrm>
            <a:off x="5714768" y="4303567"/>
            <a:ext cx="495901" cy="489857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5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40364A8-F4CA-5542-AF45-B310A6B2735A}"/>
              </a:ext>
            </a:extLst>
          </p:cNvPr>
          <p:cNvSpPr/>
          <p:nvPr/>
        </p:nvSpPr>
        <p:spPr>
          <a:xfrm>
            <a:off x="6348802" y="4303567"/>
            <a:ext cx="495901" cy="489857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6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FF0EE419-FCE0-E24A-AF49-1015CEAFEA02}"/>
              </a:ext>
            </a:extLst>
          </p:cNvPr>
          <p:cNvSpPr/>
          <p:nvPr/>
        </p:nvSpPr>
        <p:spPr>
          <a:xfrm>
            <a:off x="6982836" y="4303567"/>
            <a:ext cx="495901" cy="489857"/>
          </a:xfrm>
          <a:prstGeom prst="rect">
            <a:avLst/>
          </a:prstGeom>
          <a:solidFill>
            <a:srgbClr val="F5B283"/>
          </a:solidFill>
          <a:ln w="38100"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7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46818238-9F6B-4E40-9D76-4A6EABF26678}"/>
              </a:ext>
            </a:extLst>
          </p:cNvPr>
          <p:cNvSpPr/>
          <p:nvPr/>
        </p:nvSpPr>
        <p:spPr>
          <a:xfrm>
            <a:off x="8250902" y="4303567"/>
            <a:ext cx="495901" cy="489857"/>
          </a:xfrm>
          <a:prstGeom prst="rect">
            <a:avLst/>
          </a:prstGeom>
          <a:solidFill>
            <a:srgbClr val="5B9BD5"/>
          </a:solidFill>
          <a:ln w="38100"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9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8CD2471F-F37D-474B-808A-32164152E082}"/>
              </a:ext>
            </a:extLst>
          </p:cNvPr>
          <p:cNvSpPr/>
          <p:nvPr/>
        </p:nvSpPr>
        <p:spPr>
          <a:xfrm>
            <a:off x="7616870" y="4303567"/>
            <a:ext cx="495901" cy="489857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8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A8C89BA5-3D60-C146-9397-6B2CEE62E83A}"/>
              </a:ext>
            </a:extLst>
          </p:cNvPr>
          <p:cNvSpPr/>
          <p:nvPr/>
        </p:nvSpPr>
        <p:spPr>
          <a:xfrm>
            <a:off x="6022661" y="4793424"/>
            <a:ext cx="32092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4000" b="1" dirty="0"/>
              <a:t>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AD2F2476-E0AC-3F42-9379-FBB124D7B926}"/>
              </a:ext>
            </a:extLst>
          </p:cNvPr>
          <p:cNvSpPr/>
          <p:nvPr/>
        </p:nvSpPr>
        <p:spPr>
          <a:xfrm>
            <a:off x="6022664" y="4979690"/>
            <a:ext cx="32092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4000" b="1" dirty="0"/>
              <a:t>.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06D3098A-4FBE-7C46-8FB8-C37607FBC171}"/>
              </a:ext>
            </a:extLst>
          </p:cNvPr>
          <p:cNvSpPr/>
          <p:nvPr/>
        </p:nvSpPr>
        <p:spPr>
          <a:xfrm>
            <a:off x="6022667" y="5149023"/>
            <a:ext cx="32092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4000" b="1" dirty="0"/>
              <a:t>.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57F622D-0B4E-B245-B0C9-7E2BB1671CB5}"/>
              </a:ext>
            </a:extLst>
          </p:cNvPr>
          <p:cNvSpPr/>
          <p:nvPr/>
        </p:nvSpPr>
        <p:spPr>
          <a:xfrm>
            <a:off x="500746" y="5781313"/>
            <a:ext cx="989387" cy="489857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Training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56E9C876-172F-C94C-8F3C-66B875865972}"/>
              </a:ext>
            </a:extLst>
          </p:cNvPr>
          <p:cNvSpPr/>
          <p:nvPr/>
        </p:nvSpPr>
        <p:spPr>
          <a:xfrm>
            <a:off x="1586898" y="5781312"/>
            <a:ext cx="986970" cy="489857"/>
          </a:xfrm>
          <a:prstGeom prst="rect">
            <a:avLst/>
          </a:prstGeom>
          <a:solidFill>
            <a:srgbClr val="F5B283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Testing</a:t>
            </a:r>
          </a:p>
        </p:txBody>
      </p:sp>
    </p:spTree>
    <p:extLst>
      <p:ext uri="{BB962C8B-B14F-4D97-AF65-F5344CB8AC3E}">
        <p14:creationId xmlns:p14="http://schemas.microsoft.com/office/powerpoint/2010/main" val="28820150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B41AD-0D33-D649-BDBA-8817EA3F6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46" y="-20641"/>
            <a:ext cx="10515600" cy="1325563"/>
          </a:xfrm>
        </p:spPr>
        <p:txBody>
          <a:bodyPr/>
          <a:lstStyle/>
          <a:p>
            <a:r>
              <a:rPr lang="en-GB" dirty="0"/>
              <a:t>Cross Validation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B75F48-990D-C844-8093-C5A019F964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9582" y="1282699"/>
            <a:ext cx="5586418" cy="4351338"/>
          </a:xfrm>
        </p:spPr>
        <p:txBody>
          <a:bodyPr>
            <a:normAutofit/>
          </a:bodyPr>
          <a:lstStyle/>
          <a:p>
            <a:r>
              <a:rPr lang="en-GB" dirty="0"/>
              <a:t>K-fold Cross Validation</a:t>
            </a:r>
          </a:p>
          <a:p>
            <a:pPr marL="0" indent="0">
              <a:buNone/>
            </a:pPr>
            <a:r>
              <a:rPr lang="en-GB" dirty="0"/>
              <a:t>N=9</a:t>
            </a:r>
          </a:p>
          <a:p>
            <a:pPr marL="0" indent="0">
              <a:buNone/>
            </a:pPr>
            <a:r>
              <a:rPr lang="en-GB" dirty="0"/>
              <a:t>K=3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798E9-B19C-DA43-BA11-E93B7B80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FD3FE45-9D16-6842-8C86-1D987AA23E54}" type="slidenum">
              <a:rPr lang="en-GB" smtClean="0"/>
              <a:t>14</a:t>
            </a:fld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65AF805-6FD1-F64F-86D8-8963F06F3471}"/>
              </a:ext>
            </a:extLst>
          </p:cNvPr>
          <p:cNvSpPr/>
          <p:nvPr/>
        </p:nvSpPr>
        <p:spPr>
          <a:xfrm>
            <a:off x="9369646" y="61391"/>
            <a:ext cx="27638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1.  Machine Learning Basics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6AE1ED-1955-F842-8272-C29C1D1F0477}"/>
              </a:ext>
            </a:extLst>
          </p:cNvPr>
          <p:cNvSpPr/>
          <p:nvPr/>
        </p:nvSpPr>
        <p:spPr>
          <a:xfrm>
            <a:off x="3178632" y="2440061"/>
            <a:ext cx="1763969" cy="489857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1   2   3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57F622D-0B4E-B245-B0C9-7E2BB1671CB5}"/>
              </a:ext>
            </a:extLst>
          </p:cNvPr>
          <p:cNvSpPr/>
          <p:nvPr/>
        </p:nvSpPr>
        <p:spPr>
          <a:xfrm>
            <a:off x="500746" y="5781313"/>
            <a:ext cx="989387" cy="489857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Training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56E9C876-172F-C94C-8F3C-66B875865972}"/>
              </a:ext>
            </a:extLst>
          </p:cNvPr>
          <p:cNvSpPr/>
          <p:nvPr/>
        </p:nvSpPr>
        <p:spPr>
          <a:xfrm>
            <a:off x="1586898" y="5781312"/>
            <a:ext cx="986970" cy="489857"/>
          </a:xfrm>
          <a:prstGeom prst="rect">
            <a:avLst/>
          </a:prstGeom>
          <a:solidFill>
            <a:srgbClr val="F5B283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Testing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A89F9258-4A37-8A49-B249-709797295DD9}"/>
              </a:ext>
            </a:extLst>
          </p:cNvPr>
          <p:cNvSpPr/>
          <p:nvPr/>
        </p:nvSpPr>
        <p:spPr>
          <a:xfrm>
            <a:off x="5140676" y="2440061"/>
            <a:ext cx="1763969" cy="489857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4   5   6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571D7B65-C359-3943-9BE3-DFD1E276991C}"/>
              </a:ext>
            </a:extLst>
          </p:cNvPr>
          <p:cNvSpPr/>
          <p:nvPr/>
        </p:nvSpPr>
        <p:spPr>
          <a:xfrm>
            <a:off x="7102720" y="2453991"/>
            <a:ext cx="1763969" cy="489857"/>
          </a:xfrm>
          <a:prstGeom prst="rect">
            <a:avLst/>
          </a:prstGeom>
          <a:solidFill>
            <a:srgbClr val="F5B283"/>
          </a:solidFill>
          <a:ln w="38100"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7   8   9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0244AB99-4E11-9641-999E-9DE8BEAC5CF4}"/>
              </a:ext>
            </a:extLst>
          </p:cNvPr>
          <p:cNvSpPr/>
          <p:nvPr/>
        </p:nvSpPr>
        <p:spPr>
          <a:xfrm>
            <a:off x="3178632" y="3258569"/>
            <a:ext cx="1763969" cy="489857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1   2   3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4A96101E-F28C-6A49-B520-0C5FE71E521E}"/>
              </a:ext>
            </a:extLst>
          </p:cNvPr>
          <p:cNvSpPr/>
          <p:nvPr/>
        </p:nvSpPr>
        <p:spPr>
          <a:xfrm>
            <a:off x="5140676" y="3258569"/>
            <a:ext cx="1763969" cy="489857"/>
          </a:xfrm>
          <a:prstGeom prst="rect">
            <a:avLst/>
          </a:prstGeom>
          <a:solidFill>
            <a:srgbClr val="F5B283"/>
          </a:solidFill>
          <a:ln w="38100"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4   5   6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F2095D7B-E154-E947-BC79-38C06CF94450}"/>
              </a:ext>
            </a:extLst>
          </p:cNvPr>
          <p:cNvSpPr/>
          <p:nvPr/>
        </p:nvSpPr>
        <p:spPr>
          <a:xfrm>
            <a:off x="7102720" y="3272499"/>
            <a:ext cx="1763969" cy="489857"/>
          </a:xfrm>
          <a:prstGeom prst="rect">
            <a:avLst/>
          </a:prstGeom>
          <a:solidFill>
            <a:srgbClr val="5B9BD5"/>
          </a:solidFill>
          <a:ln w="38100"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7   8   9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1E9A0855-504C-9C41-AE67-BC697C8F92A8}"/>
              </a:ext>
            </a:extLst>
          </p:cNvPr>
          <p:cNvSpPr/>
          <p:nvPr/>
        </p:nvSpPr>
        <p:spPr>
          <a:xfrm>
            <a:off x="3178632" y="4136950"/>
            <a:ext cx="1763969" cy="489857"/>
          </a:xfrm>
          <a:prstGeom prst="rect">
            <a:avLst/>
          </a:prstGeom>
          <a:solidFill>
            <a:srgbClr val="F5B283"/>
          </a:solidFill>
          <a:ln w="38100"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1   2   3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0CC05781-9B0D-554A-9551-A90063B7A20A}"/>
              </a:ext>
            </a:extLst>
          </p:cNvPr>
          <p:cNvSpPr/>
          <p:nvPr/>
        </p:nvSpPr>
        <p:spPr>
          <a:xfrm>
            <a:off x="5140676" y="4136950"/>
            <a:ext cx="1763969" cy="489857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4   5   6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C21291C6-86E1-F94B-80E3-A32FC98AD7FB}"/>
              </a:ext>
            </a:extLst>
          </p:cNvPr>
          <p:cNvSpPr/>
          <p:nvPr/>
        </p:nvSpPr>
        <p:spPr>
          <a:xfrm>
            <a:off x="7102720" y="4150880"/>
            <a:ext cx="1763969" cy="489857"/>
          </a:xfrm>
          <a:prstGeom prst="rect">
            <a:avLst/>
          </a:prstGeom>
          <a:solidFill>
            <a:srgbClr val="5B9BD5"/>
          </a:solidFill>
          <a:ln w="38100"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7   8   9</a:t>
            </a:r>
          </a:p>
        </p:txBody>
      </p:sp>
    </p:spTree>
    <p:extLst>
      <p:ext uri="{BB962C8B-B14F-4D97-AF65-F5344CB8AC3E}">
        <p14:creationId xmlns:p14="http://schemas.microsoft.com/office/powerpoint/2010/main" val="15825081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B41AD-0D33-D649-BDBA-8817EA3F6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46" y="-20641"/>
            <a:ext cx="10515600" cy="1325563"/>
          </a:xfrm>
        </p:spPr>
        <p:txBody>
          <a:bodyPr/>
          <a:lstStyle/>
          <a:p>
            <a:r>
              <a:rPr lang="en-GB" dirty="0"/>
              <a:t>Cross Validation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B75F48-990D-C844-8093-C5A019F964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9582" y="1282699"/>
            <a:ext cx="5586418" cy="4351338"/>
          </a:xfrm>
        </p:spPr>
        <p:txBody>
          <a:bodyPr>
            <a:normAutofit/>
          </a:bodyPr>
          <a:lstStyle/>
          <a:p>
            <a:r>
              <a:rPr lang="en-GB" dirty="0"/>
              <a:t>Monte Carlo Cross Validation</a:t>
            </a:r>
          </a:p>
          <a:p>
            <a:pPr marL="0" indent="0">
              <a:buNone/>
            </a:pPr>
            <a:r>
              <a:rPr lang="en-GB" dirty="0"/>
              <a:t>N=10</a:t>
            </a:r>
          </a:p>
          <a:p>
            <a:pPr marL="0" indent="0">
              <a:buNone/>
            </a:pPr>
            <a:r>
              <a:rPr lang="en-GB" dirty="0"/>
              <a:t>70% train</a:t>
            </a:r>
          </a:p>
          <a:p>
            <a:pPr marL="0" indent="0">
              <a:buNone/>
            </a:pPr>
            <a:r>
              <a:rPr lang="en-GB" dirty="0"/>
              <a:t>30% test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798E9-B19C-DA43-BA11-E93B7B80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FD3FE45-9D16-6842-8C86-1D987AA23E54}" type="slidenum">
              <a:rPr lang="en-GB" smtClean="0"/>
              <a:t>15</a:t>
            </a:fld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65AF805-6FD1-F64F-86D8-8963F06F3471}"/>
              </a:ext>
            </a:extLst>
          </p:cNvPr>
          <p:cNvSpPr/>
          <p:nvPr/>
        </p:nvSpPr>
        <p:spPr>
          <a:xfrm>
            <a:off x="9369646" y="61391"/>
            <a:ext cx="27638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1.  Machine Learning Basics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6AE1ED-1955-F842-8272-C29C1D1F0477}"/>
              </a:ext>
            </a:extLst>
          </p:cNvPr>
          <p:cNvSpPr/>
          <p:nvPr/>
        </p:nvSpPr>
        <p:spPr>
          <a:xfrm>
            <a:off x="3178632" y="2440061"/>
            <a:ext cx="3726013" cy="489857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10    4    7   3   6   1   9   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57F622D-0B4E-B245-B0C9-7E2BB1671CB5}"/>
              </a:ext>
            </a:extLst>
          </p:cNvPr>
          <p:cNvSpPr/>
          <p:nvPr/>
        </p:nvSpPr>
        <p:spPr>
          <a:xfrm>
            <a:off x="500746" y="5781313"/>
            <a:ext cx="989387" cy="489857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Training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56E9C876-172F-C94C-8F3C-66B875865972}"/>
              </a:ext>
            </a:extLst>
          </p:cNvPr>
          <p:cNvSpPr/>
          <p:nvPr/>
        </p:nvSpPr>
        <p:spPr>
          <a:xfrm>
            <a:off x="1586898" y="5781312"/>
            <a:ext cx="986970" cy="489857"/>
          </a:xfrm>
          <a:prstGeom prst="rect">
            <a:avLst/>
          </a:prstGeom>
          <a:solidFill>
            <a:srgbClr val="F5B283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Testing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571D7B65-C359-3943-9BE3-DFD1E276991C}"/>
              </a:ext>
            </a:extLst>
          </p:cNvPr>
          <p:cNvSpPr/>
          <p:nvPr/>
        </p:nvSpPr>
        <p:spPr>
          <a:xfrm>
            <a:off x="7102720" y="2453991"/>
            <a:ext cx="1763969" cy="489857"/>
          </a:xfrm>
          <a:prstGeom prst="rect">
            <a:avLst/>
          </a:prstGeom>
          <a:solidFill>
            <a:srgbClr val="F5B283"/>
          </a:solidFill>
          <a:ln w="38100"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2   8   5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D28A83E-1618-E64C-8707-1D27D33F5BB2}"/>
              </a:ext>
            </a:extLst>
          </p:cNvPr>
          <p:cNvSpPr/>
          <p:nvPr/>
        </p:nvSpPr>
        <p:spPr>
          <a:xfrm>
            <a:off x="3178632" y="3184071"/>
            <a:ext cx="3726013" cy="489857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4    2    7   9    5   8   6   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387DAD2-B1E6-1D46-A440-65EAA2678797}"/>
              </a:ext>
            </a:extLst>
          </p:cNvPr>
          <p:cNvSpPr/>
          <p:nvPr/>
        </p:nvSpPr>
        <p:spPr>
          <a:xfrm>
            <a:off x="7102720" y="3198001"/>
            <a:ext cx="1763969" cy="489857"/>
          </a:xfrm>
          <a:prstGeom prst="rect">
            <a:avLst/>
          </a:prstGeom>
          <a:solidFill>
            <a:srgbClr val="F5B283"/>
          </a:solidFill>
          <a:ln w="38100"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10   1   3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01BC369-2C9A-3747-85DC-801A85EB0862}"/>
              </a:ext>
            </a:extLst>
          </p:cNvPr>
          <p:cNvSpPr/>
          <p:nvPr/>
        </p:nvSpPr>
        <p:spPr>
          <a:xfrm>
            <a:off x="3178632" y="3976782"/>
            <a:ext cx="3726013" cy="489857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2    1   7   10   6   8   3   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54538B3-776C-3747-AB34-6DDFF7C449F4}"/>
              </a:ext>
            </a:extLst>
          </p:cNvPr>
          <p:cNvSpPr/>
          <p:nvPr/>
        </p:nvSpPr>
        <p:spPr>
          <a:xfrm>
            <a:off x="7102720" y="3990712"/>
            <a:ext cx="1763969" cy="489857"/>
          </a:xfrm>
          <a:prstGeom prst="rect">
            <a:avLst/>
          </a:prstGeom>
          <a:solidFill>
            <a:srgbClr val="F5B283"/>
          </a:solidFill>
          <a:ln w="38100"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4   9   5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3CAF762-AFB8-F240-AAD9-EE435A8293CE}"/>
              </a:ext>
            </a:extLst>
          </p:cNvPr>
          <p:cNvSpPr/>
          <p:nvPr/>
        </p:nvSpPr>
        <p:spPr>
          <a:xfrm>
            <a:off x="3178632" y="4783423"/>
            <a:ext cx="3726013" cy="489857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5    10    4   3   8   1   9  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B0A48BC-1699-D14A-8093-8AAE9C6B350A}"/>
              </a:ext>
            </a:extLst>
          </p:cNvPr>
          <p:cNvSpPr/>
          <p:nvPr/>
        </p:nvSpPr>
        <p:spPr>
          <a:xfrm>
            <a:off x="7102720" y="4797353"/>
            <a:ext cx="1763969" cy="489857"/>
          </a:xfrm>
          <a:prstGeom prst="rect">
            <a:avLst/>
          </a:prstGeom>
          <a:solidFill>
            <a:srgbClr val="F5B283"/>
          </a:solidFill>
          <a:ln w="38100"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6   7   2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5ECB01F-5227-214A-A8E0-436EB950AACE}"/>
              </a:ext>
            </a:extLst>
          </p:cNvPr>
          <p:cNvSpPr/>
          <p:nvPr/>
        </p:nvSpPr>
        <p:spPr>
          <a:xfrm>
            <a:off x="6022661" y="5098222"/>
            <a:ext cx="32092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4000" b="1" dirty="0"/>
              <a:t>.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BF475BE-15F9-EF44-8415-53E32AF02A75}"/>
              </a:ext>
            </a:extLst>
          </p:cNvPr>
          <p:cNvSpPr/>
          <p:nvPr/>
        </p:nvSpPr>
        <p:spPr>
          <a:xfrm>
            <a:off x="6022664" y="5284488"/>
            <a:ext cx="32092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4000" b="1" dirty="0"/>
              <a:t>.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EED49C7-E820-354A-B301-04CAA047F503}"/>
              </a:ext>
            </a:extLst>
          </p:cNvPr>
          <p:cNvSpPr/>
          <p:nvPr/>
        </p:nvSpPr>
        <p:spPr>
          <a:xfrm>
            <a:off x="6022667" y="5453821"/>
            <a:ext cx="32092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4000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236608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B41AD-0D33-D649-BDBA-8817EA3F6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46" y="-20641"/>
            <a:ext cx="10515600" cy="1325563"/>
          </a:xfrm>
        </p:spPr>
        <p:txBody>
          <a:bodyPr/>
          <a:lstStyle/>
          <a:p>
            <a:r>
              <a:rPr lang="en-GB" dirty="0"/>
              <a:t>Sections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B75F48-990D-C844-8093-C5A019F964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9582" y="1282699"/>
            <a:ext cx="5586418" cy="4351338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GB" sz="2400" dirty="0">
                <a:solidFill>
                  <a:schemeClr val="bg2">
                    <a:lumMod val="75000"/>
                  </a:schemeClr>
                </a:solidFill>
              </a:rPr>
              <a:t>Machine Learning Basics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400" dirty="0"/>
              <a:t>Logistic Regression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400" dirty="0">
                <a:solidFill>
                  <a:schemeClr val="bg2">
                    <a:lumMod val="75000"/>
                  </a:schemeClr>
                </a:solidFill>
              </a:rPr>
              <a:t>Basis Functions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400" dirty="0" err="1">
                <a:solidFill>
                  <a:schemeClr val="bg2">
                    <a:lumMod val="75000"/>
                  </a:schemeClr>
                </a:solidFill>
              </a:rPr>
              <a:t>Softmax</a:t>
            </a:r>
            <a:r>
              <a:rPr lang="en-GB" sz="2400" dirty="0">
                <a:solidFill>
                  <a:schemeClr val="bg2">
                    <a:lumMod val="75000"/>
                  </a:schemeClr>
                </a:solidFill>
              </a:rPr>
              <a:t> Regression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400" dirty="0">
                <a:solidFill>
                  <a:schemeClr val="bg2">
                    <a:lumMod val="75000"/>
                  </a:schemeClr>
                </a:solidFill>
              </a:rPr>
              <a:t>Regularization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400" dirty="0">
                <a:solidFill>
                  <a:schemeClr val="bg2">
                    <a:lumMod val="75000"/>
                  </a:schemeClr>
                </a:solidFill>
              </a:rPr>
              <a:t>Decision Tree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400" dirty="0">
                <a:solidFill>
                  <a:schemeClr val="bg2">
                    <a:lumMod val="75000"/>
                  </a:schemeClr>
                </a:solidFill>
              </a:rPr>
              <a:t>Random Forest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798E9-B19C-DA43-BA11-E93B7B80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3FE45-9D16-6842-8C86-1D987AA23E54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86351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B41AD-0D33-D649-BDBA-8817EA3F6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46" y="-20641"/>
            <a:ext cx="10515600" cy="1325563"/>
          </a:xfrm>
        </p:spPr>
        <p:txBody>
          <a:bodyPr/>
          <a:lstStyle/>
          <a:p>
            <a:r>
              <a:rPr lang="en-GB" dirty="0"/>
              <a:t>Logistic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B75F48-990D-C844-8093-C5A019F964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9582" y="1282699"/>
            <a:ext cx="558641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= Logit model</a:t>
            </a:r>
          </a:p>
          <a:p>
            <a:pPr marL="0" indent="0">
              <a:buNone/>
            </a:pPr>
            <a:endParaRPr lang="en-GB" dirty="0"/>
          </a:p>
          <a:p>
            <a:pPr marL="514350" indent="-514350">
              <a:buFont typeface="+mj-lt"/>
              <a:buAutoNum type="arabicPeriod"/>
            </a:pPr>
            <a:r>
              <a:rPr lang="en-GB" dirty="0">
                <a:solidFill>
                  <a:srgbClr val="C00000"/>
                </a:solidFill>
              </a:rPr>
              <a:t>Setting?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>
                <a:solidFill>
                  <a:srgbClr val="C00000"/>
                </a:solidFill>
              </a:rPr>
              <a:t>Predictive Function?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>
                <a:solidFill>
                  <a:srgbClr val="C00000"/>
                </a:solidFill>
              </a:rPr>
              <a:t>Loss Function?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>
                <a:solidFill>
                  <a:srgbClr val="C00000"/>
                </a:solidFill>
              </a:rPr>
              <a:t>Parameter Estimation? 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Model Validation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798E9-B19C-DA43-BA11-E93B7B80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3FE45-9D16-6842-8C86-1D987AA23E54}" type="slidenum">
              <a:rPr lang="en-GB" smtClean="0"/>
              <a:t>17</a:t>
            </a:fld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65AF805-6FD1-F64F-86D8-8963F06F3471}"/>
              </a:ext>
            </a:extLst>
          </p:cNvPr>
          <p:cNvSpPr/>
          <p:nvPr/>
        </p:nvSpPr>
        <p:spPr>
          <a:xfrm>
            <a:off x="9369646" y="61391"/>
            <a:ext cx="22284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2.  Logistic Regression</a:t>
            </a:r>
          </a:p>
        </p:txBody>
      </p:sp>
    </p:spTree>
    <p:extLst>
      <p:ext uri="{BB962C8B-B14F-4D97-AF65-F5344CB8AC3E}">
        <p14:creationId xmlns:p14="http://schemas.microsoft.com/office/powerpoint/2010/main" val="38900567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B41AD-0D33-D649-BDBA-8817EA3F6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46" y="-20641"/>
            <a:ext cx="10515600" cy="1325563"/>
          </a:xfrm>
        </p:spPr>
        <p:txBody>
          <a:bodyPr/>
          <a:lstStyle/>
          <a:p>
            <a:r>
              <a:rPr lang="en-GB" dirty="0"/>
              <a:t>Setting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FB75F48-990D-C844-8093-C5A019F964B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09582" y="1282699"/>
                <a:ext cx="10844218" cy="4351338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en-GB" dirty="0"/>
                  <a:t>N training examples 		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] ,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]</m:t>
                        </m:r>
                      </m:e>
                    </m:d>
                  </m:oMath>
                </a14:m>
                <a:r>
                  <a:rPr lang="en-GB" dirty="0"/>
                  <a:t> , 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=1, 2, 3,….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US" dirty="0"/>
              </a:p>
              <a:p>
                <a:endParaRPr lang="en-US" sz="2400" b="0" dirty="0"/>
              </a:p>
              <a:p>
                <a:r>
                  <a:rPr lang="en-GB" dirty="0"/>
                  <a:t>p-dimensional covariate		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𝒙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b="1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, 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, …,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 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GB" dirty="0"/>
                  <a:t> </a:t>
                </a:r>
              </a:p>
              <a:p>
                <a:endParaRPr lang="en-GB" sz="2400" dirty="0"/>
              </a:p>
              <a:p>
                <a:r>
                  <a:rPr lang="en-US" dirty="0"/>
                  <a:t>2 </a:t>
                </a:r>
                <a:r>
                  <a:rPr lang="en-GB" dirty="0"/>
                  <a:t>possible classes			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∈{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−1,   1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endParaRPr lang="en-GB" dirty="0"/>
              </a:p>
              <a:p>
                <a:endParaRPr lang="en-GB" sz="4000" dirty="0"/>
              </a:p>
              <a:p>
                <a:r>
                  <a:rPr lang="en-GB" dirty="0"/>
                  <a:t>The objective is to find a function to map:</a:t>
                </a:r>
              </a:p>
              <a:p>
                <a:endParaRPr lang="en-US" sz="1050" b="0" dirty="0"/>
              </a:p>
              <a:p>
                <a:pPr marL="0" indent="0">
                  <a:buNone/>
                </a:pPr>
                <a:r>
                  <a:rPr lang="en-US" dirty="0"/>
                  <a:t>				    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F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⟶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b="1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) </m:t>
                    </m:r>
                  </m:oMath>
                </a14:m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    With the constraint of:</a:t>
                </a:r>
              </a:p>
              <a:p>
                <a:pPr marL="0" indent="0">
                  <a:buNone/>
                </a:pPr>
                <a:endParaRPr lang="en-GB" sz="1000" dirty="0"/>
              </a:p>
              <a:p>
                <a:pPr marL="0" indent="0">
                  <a:buNone/>
                </a:pPr>
                <a:r>
                  <a:rPr lang="en-US" dirty="0"/>
                  <a:t>                                              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 </m:t>
                        </m:r>
                      </m:e>
                    </m:d>
                    <m:r>
                      <a:rPr lang="en-US" b="1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)</m:t>
                    </m:r>
                  </m:oMath>
                </a14:m>
                <a:r>
                  <a:rPr lang="en-GB" dirty="0"/>
                  <a:t>+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=−1 </m:t>
                        </m:r>
                      </m:e>
                    </m:d>
                    <m:r>
                      <a:rPr lang="en-US" b="1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) </m:t>
                    </m:r>
                  </m:oMath>
                </a14:m>
                <a:r>
                  <a:rPr lang="en-GB" dirty="0"/>
                  <a:t>=  1</a:t>
                </a:r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FB75F48-990D-C844-8093-C5A019F964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09582" y="1282699"/>
                <a:ext cx="10844218" cy="4351338"/>
              </a:xfrm>
              <a:blipFill>
                <a:blip r:embed="rId3"/>
                <a:stretch>
                  <a:fillRect l="-702" t="-2907" b="-203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798E9-B19C-DA43-BA11-E93B7B80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FD3FE45-9D16-6842-8C86-1D987AA23E54}" type="slidenum">
              <a:rPr lang="en-GB" smtClean="0"/>
              <a:t>18</a:t>
            </a:fld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65AF805-6FD1-F64F-86D8-8963F06F3471}"/>
              </a:ext>
            </a:extLst>
          </p:cNvPr>
          <p:cNvSpPr/>
          <p:nvPr/>
        </p:nvSpPr>
        <p:spPr>
          <a:xfrm>
            <a:off x="9369646" y="61391"/>
            <a:ext cx="22284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2.  Logistic Regression</a:t>
            </a:r>
          </a:p>
        </p:txBody>
      </p:sp>
    </p:spTree>
    <p:extLst>
      <p:ext uri="{BB962C8B-B14F-4D97-AF65-F5344CB8AC3E}">
        <p14:creationId xmlns:p14="http://schemas.microsoft.com/office/powerpoint/2010/main" val="3327308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B41AD-0D33-D649-BDBA-8817EA3F6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46" y="-20641"/>
            <a:ext cx="10515600" cy="1325563"/>
          </a:xfrm>
        </p:spPr>
        <p:txBody>
          <a:bodyPr/>
          <a:lstStyle/>
          <a:p>
            <a:r>
              <a:rPr lang="en-GB" dirty="0"/>
              <a:t>Logistic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B75F48-990D-C844-8093-C5A019F964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9582" y="1282699"/>
            <a:ext cx="558641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= Logit model</a:t>
            </a:r>
          </a:p>
          <a:p>
            <a:pPr marL="0" indent="0">
              <a:buNone/>
            </a:pPr>
            <a:endParaRPr lang="en-GB" dirty="0"/>
          </a:p>
          <a:p>
            <a:pPr marL="514350" indent="-514350">
              <a:buFont typeface="+mj-lt"/>
              <a:buAutoNum type="arabicPeriod"/>
            </a:pPr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Setting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>
                <a:solidFill>
                  <a:srgbClr val="C00000"/>
                </a:solidFill>
              </a:rPr>
              <a:t>Predictive Function?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>
                <a:solidFill>
                  <a:srgbClr val="C00000"/>
                </a:solidFill>
              </a:rPr>
              <a:t>Loss Function?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>
                <a:solidFill>
                  <a:srgbClr val="C00000"/>
                </a:solidFill>
              </a:rPr>
              <a:t>Parameter Estimation? 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Model Validation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798E9-B19C-DA43-BA11-E93B7B80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3FE45-9D16-6842-8C86-1D987AA23E54}" type="slidenum">
              <a:rPr lang="en-GB" smtClean="0"/>
              <a:t>19</a:t>
            </a:fld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65AF805-6FD1-F64F-86D8-8963F06F3471}"/>
              </a:ext>
            </a:extLst>
          </p:cNvPr>
          <p:cNvSpPr/>
          <p:nvPr/>
        </p:nvSpPr>
        <p:spPr>
          <a:xfrm>
            <a:off x="9369646" y="61391"/>
            <a:ext cx="22284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2.  Logistic Regression</a:t>
            </a:r>
          </a:p>
        </p:txBody>
      </p:sp>
    </p:spTree>
    <p:extLst>
      <p:ext uri="{BB962C8B-B14F-4D97-AF65-F5344CB8AC3E}">
        <p14:creationId xmlns:p14="http://schemas.microsoft.com/office/powerpoint/2010/main" val="11904224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B41AD-0D33-D649-BDBA-8817EA3F6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46" y="-20641"/>
            <a:ext cx="10515600" cy="1325563"/>
          </a:xfrm>
        </p:spPr>
        <p:txBody>
          <a:bodyPr/>
          <a:lstStyle/>
          <a:p>
            <a:r>
              <a:rPr lang="en-GB" dirty="0"/>
              <a:t>Machine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B75F48-990D-C844-8093-C5A019F964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9582" y="1282699"/>
            <a:ext cx="5419731" cy="4351338"/>
          </a:xfrm>
        </p:spPr>
        <p:txBody>
          <a:bodyPr/>
          <a:lstStyle/>
          <a:p>
            <a:pPr marL="0" indent="0">
              <a:buNone/>
            </a:pPr>
            <a:endParaRPr lang="en-GB" sz="2400" b="1" dirty="0"/>
          </a:p>
          <a:p>
            <a:pPr marL="0" indent="0">
              <a:buNone/>
            </a:pPr>
            <a:r>
              <a:rPr lang="en-GB" sz="2400" b="1" dirty="0"/>
              <a:t>Objective </a:t>
            </a:r>
            <a:endParaRPr lang="en-GB" sz="2400" dirty="0"/>
          </a:p>
          <a:p>
            <a:pPr marL="0" indent="0">
              <a:buNone/>
            </a:pPr>
            <a:r>
              <a:rPr lang="en-GB" sz="2400" dirty="0"/>
              <a:t>The design of computer </a:t>
            </a:r>
            <a:r>
              <a:rPr lang="en-GB" sz="2400" b="1" dirty="0">
                <a:solidFill>
                  <a:schemeClr val="accent1"/>
                </a:solidFill>
              </a:rPr>
              <a:t>algorithms</a:t>
            </a:r>
            <a:r>
              <a:rPr lang="en-GB" sz="2400" dirty="0"/>
              <a:t> to perform a specific </a:t>
            </a:r>
            <a:r>
              <a:rPr lang="en-GB" sz="2400" b="1" dirty="0">
                <a:solidFill>
                  <a:schemeClr val="accent1"/>
                </a:solidFill>
              </a:rPr>
              <a:t>task</a:t>
            </a:r>
            <a:r>
              <a:rPr lang="en-GB" sz="2400" b="1" dirty="0">
                <a:solidFill>
                  <a:schemeClr val="accent6"/>
                </a:solidFill>
              </a:rPr>
              <a:t> </a:t>
            </a:r>
            <a:r>
              <a:rPr lang="en-GB" sz="2400" b="1" dirty="0">
                <a:solidFill>
                  <a:srgbClr val="C00000"/>
                </a:solidFill>
              </a:rPr>
              <a:t>without</a:t>
            </a:r>
            <a:r>
              <a:rPr lang="en-GB" sz="2400" b="1" dirty="0"/>
              <a:t> </a:t>
            </a:r>
            <a:r>
              <a:rPr lang="en-GB" sz="2400" dirty="0"/>
              <a:t>using</a:t>
            </a:r>
            <a:r>
              <a:rPr lang="en-GB" sz="2400" b="1" dirty="0"/>
              <a:t> </a:t>
            </a:r>
            <a:r>
              <a:rPr lang="en-GB" sz="2400" b="1" dirty="0">
                <a:solidFill>
                  <a:srgbClr val="C00000"/>
                </a:solidFill>
              </a:rPr>
              <a:t>explicit instructions</a:t>
            </a:r>
            <a:r>
              <a:rPr lang="en-GB" sz="2400" dirty="0"/>
              <a:t>, relying on </a:t>
            </a:r>
            <a:r>
              <a:rPr lang="en-GB" sz="2400" b="1" dirty="0">
                <a:solidFill>
                  <a:schemeClr val="accent6"/>
                </a:solidFill>
              </a:rPr>
              <a:t>patterns in the data </a:t>
            </a:r>
            <a:r>
              <a:rPr lang="en-GB" sz="2400" dirty="0"/>
              <a:t>and inference instead.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798E9-B19C-DA43-BA11-E93B7B80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3FE45-9D16-6842-8C86-1D987AA23E54}" type="slidenum">
              <a:rPr lang="en-GB" smtClean="0"/>
              <a:t>2</a:t>
            </a:fld>
            <a:endParaRPr lang="en-GB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07797B96-A07D-F64B-9F99-E6BF4198C71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91354232"/>
              </p:ext>
            </p:extLst>
          </p:nvPr>
        </p:nvGraphicFramePr>
        <p:xfrm>
          <a:off x="5238746" y="597690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74000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B41AD-0D33-D649-BDBA-8817EA3F6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46" y="-20641"/>
            <a:ext cx="10515600" cy="1325563"/>
          </a:xfrm>
        </p:spPr>
        <p:txBody>
          <a:bodyPr/>
          <a:lstStyle/>
          <a:p>
            <a:r>
              <a:rPr lang="en-GB" dirty="0"/>
              <a:t>Predictive Function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FB75F48-990D-C844-8093-C5A019F964B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09581" y="1282699"/>
                <a:ext cx="10039885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endParaRPr lang="en-US" sz="2400" b="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r>
                  <a:rPr lang="en-US" sz="2400" b="0" dirty="0"/>
                  <a:t>F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endChr m:val="|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sz="2400" b="1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 )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endParaRPr lang="en-GB" sz="2400" dirty="0"/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Parameters: </a:t>
                </a:r>
                <a:r>
                  <a:rPr lang="en-GB" sz="2400" b="1" i="1" dirty="0">
                    <a:latin typeface="Cambria Math" panose="02040503050406030204" pitchFamily="18" charset="0"/>
                  </a:rPr>
                  <a:t> </a:t>
                </a:r>
                <a:r>
                  <a:rPr lang="en-GB" sz="2400" b="1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𝛃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 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×1</m:t>
                        </m:r>
                      </m:sup>
                    </m:sSup>
                  </m:oMath>
                </a14:m>
                <a:endParaRPr lang="en-GB" sz="2400" dirty="0"/>
              </a:p>
              <a:p>
                <a:pPr marL="0" indent="0">
                  <a:buNone/>
                </a:pPr>
                <a:endParaRPr lang="en-GB" sz="2400" b="1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FB75F48-990D-C844-8093-C5A019F964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09581" y="1282699"/>
                <a:ext cx="10039885" cy="4351338"/>
              </a:xfrm>
              <a:blipFill>
                <a:blip r:embed="rId3"/>
                <a:stretch>
                  <a:fillRect l="-88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798E9-B19C-DA43-BA11-E93B7B80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3FE45-9D16-6842-8C86-1D987AA23E54}" type="slidenum">
              <a:rPr lang="en-GB" smtClean="0"/>
              <a:t>20</a:t>
            </a:fld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65AF805-6FD1-F64F-86D8-8963F06F3471}"/>
              </a:ext>
            </a:extLst>
          </p:cNvPr>
          <p:cNvSpPr/>
          <p:nvPr/>
        </p:nvSpPr>
        <p:spPr>
          <a:xfrm>
            <a:off x="9369646" y="61391"/>
            <a:ext cx="22284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2.  Logistic Regression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D11DD9B-A957-F745-B8E9-21AAFF89AF4B}"/>
                  </a:ext>
                </a:extLst>
              </p:cNvPr>
              <p:cNvSpPr txBox="1"/>
              <p:nvPr/>
            </p:nvSpPr>
            <p:spPr>
              <a:xfrm>
                <a:off x="3115732" y="2031999"/>
                <a:ext cx="2624667" cy="73821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( </m:t>
                              </m:r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𝜷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)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GB" sz="14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D11DD9B-A957-F745-B8E9-21AAFF89AF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5732" y="2031999"/>
                <a:ext cx="2624667" cy="738215"/>
              </a:xfrm>
              <a:prstGeom prst="rect">
                <a:avLst/>
              </a:prstGeom>
              <a:blipFill>
                <a:blip r:embed="rId4"/>
                <a:stretch>
                  <a:fillRect b="-1186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976013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B41AD-0D33-D649-BDBA-8817EA3F6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46" y="-20641"/>
            <a:ext cx="10515600" cy="1325563"/>
          </a:xfrm>
        </p:spPr>
        <p:txBody>
          <a:bodyPr/>
          <a:lstStyle/>
          <a:p>
            <a:r>
              <a:rPr lang="en-GB" dirty="0"/>
              <a:t>Logistic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B75F48-990D-C844-8093-C5A019F964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9582" y="1282699"/>
            <a:ext cx="558641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= Logit model</a:t>
            </a:r>
          </a:p>
          <a:p>
            <a:pPr marL="0" indent="0">
              <a:buNone/>
            </a:pPr>
            <a:endParaRPr lang="en-GB" dirty="0"/>
          </a:p>
          <a:p>
            <a:pPr marL="514350" indent="-514350">
              <a:buFont typeface="+mj-lt"/>
              <a:buAutoNum type="arabicPeriod"/>
            </a:pPr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Setting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Predictive Function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>
                <a:solidFill>
                  <a:srgbClr val="C00000"/>
                </a:solidFill>
              </a:rPr>
              <a:t>Loss Function?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>
                <a:solidFill>
                  <a:srgbClr val="C00000"/>
                </a:solidFill>
              </a:rPr>
              <a:t>Parameter Estimation? 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Model Validation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798E9-B19C-DA43-BA11-E93B7B80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3FE45-9D16-6842-8C86-1D987AA23E54}" type="slidenum">
              <a:rPr lang="en-GB" smtClean="0"/>
              <a:t>21</a:t>
            </a:fld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65AF805-6FD1-F64F-86D8-8963F06F3471}"/>
              </a:ext>
            </a:extLst>
          </p:cNvPr>
          <p:cNvSpPr/>
          <p:nvPr/>
        </p:nvSpPr>
        <p:spPr>
          <a:xfrm>
            <a:off x="9369646" y="61391"/>
            <a:ext cx="22284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2.  Logistic Regression</a:t>
            </a:r>
          </a:p>
        </p:txBody>
      </p:sp>
    </p:spTree>
    <p:extLst>
      <p:ext uri="{BB962C8B-B14F-4D97-AF65-F5344CB8AC3E}">
        <p14:creationId xmlns:p14="http://schemas.microsoft.com/office/powerpoint/2010/main" val="14825651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B41AD-0D33-D649-BDBA-8817EA3F6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46" y="-20641"/>
            <a:ext cx="10515600" cy="1325563"/>
          </a:xfrm>
        </p:spPr>
        <p:txBody>
          <a:bodyPr/>
          <a:lstStyle/>
          <a:p>
            <a:r>
              <a:rPr lang="en-GB" dirty="0"/>
              <a:t>Loss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B75F48-990D-C844-8093-C5A019F964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9581" y="1282699"/>
            <a:ext cx="6890286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Loss is a function over the parameters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Should be differentiable and convex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Options:</a:t>
            </a:r>
          </a:p>
          <a:p>
            <a:pPr marL="514350" indent="-514350">
              <a:buAutoNum type="alphaLcParenR"/>
            </a:pPr>
            <a:r>
              <a:rPr lang="en-GB" dirty="0"/>
              <a:t>Classification error -&gt;not differentiable</a:t>
            </a:r>
          </a:p>
          <a:p>
            <a:pPr marL="0" indent="0">
              <a:buNone/>
            </a:pPr>
            <a:endParaRPr lang="en-GB" dirty="0"/>
          </a:p>
          <a:p>
            <a:pPr marL="514350" indent="-514350">
              <a:buFont typeface="+mj-lt"/>
              <a:buAutoNum type="alphaLcParenR" startAt="2"/>
            </a:pPr>
            <a:r>
              <a:rPr lang="en-GB" dirty="0"/>
              <a:t>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798E9-B19C-DA43-BA11-E93B7B80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3FE45-9D16-6842-8C86-1D987AA23E54}" type="slidenum">
              <a:rPr lang="en-GB" smtClean="0"/>
              <a:t>22</a:t>
            </a:fld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65AF805-6FD1-F64F-86D8-8963F06F3471}"/>
              </a:ext>
            </a:extLst>
          </p:cNvPr>
          <p:cNvSpPr/>
          <p:nvPr/>
        </p:nvSpPr>
        <p:spPr>
          <a:xfrm>
            <a:off x="9369646" y="61391"/>
            <a:ext cx="22284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2.  Logistic Regression</a:t>
            </a:r>
          </a:p>
        </p:txBody>
      </p:sp>
    </p:spTree>
    <p:extLst>
      <p:ext uri="{BB962C8B-B14F-4D97-AF65-F5344CB8AC3E}">
        <p14:creationId xmlns:p14="http://schemas.microsoft.com/office/powerpoint/2010/main" val="3247539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B41AD-0D33-D649-BDBA-8817EA3F6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46" y="-20641"/>
            <a:ext cx="10515600" cy="1325563"/>
          </a:xfrm>
        </p:spPr>
        <p:txBody>
          <a:bodyPr/>
          <a:lstStyle/>
          <a:p>
            <a:r>
              <a:rPr lang="en-GB" dirty="0"/>
              <a:t>Maximum Likelihood Estimation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B75F48-990D-C844-8093-C5A019F964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9581" y="1282699"/>
            <a:ext cx="6890286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Likelihood: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sz="2400" dirty="0"/>
              <a:t>Log likelihood: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798E9-B19C-DA43-BA11-E93B7B80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3FE45-9D16-6842-8C86-1D987AA23E54}" type="slidenum">
              <a:rPr lang="en-GB" smtClean="0"/>
              <a:t>23</a:t>
            </a:fld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65AF805-6FD1-F64F-86D8-8963F06F3471}"/>
              </a:ext>
            </a:extLst>
          </p:cNvPr>
          <p:cNvSpPr/>
          <p:nvPr/>
        </p:nvSpPr>
        <p:spPr>
          <a:xfrm>
            <a:off x="9369646" y="61391"/>
            <a:ext cx="22284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2.  Logistic Regression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6539264-4792-A54F-87CF-9523B9456F5F}"/>
                  </a:ext>
                </a:extLst>
              </p:cNvPr>
              <p:cNvSpPr txBox="1"/>
              <p:nvPr/>
            </p:nvSpPr>
            <p:spPr>
              <a:xfrm>
                <a:off x="2210728" y="1835803"/>
                <a:ext cx="8514418" cy="103848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𝑑𝑎𝑡𝑎</m:t>
                          </m:r>
                        </m:e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𝑚𝑜𝑑𝑒𝑙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∏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nary>
                            <m:naryPr>
                              <m:chr m:val="∏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f>
                                <m:fPr>
                                  <m:ctrlP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1+</m:t>
                                  </m:r>
                                  <m:sSup>
                                    <m:sSup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( </m:t>
                                      </m:r>
                                      <m:sSup>
                                        <m:sSup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𝜷</m:t>
                                          </m:r>
                                        </m:e>
                                        <m:sup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sup>
                                      </m:sSup>
                                      <m:sSub>
                                        <m:sSubPr>
                                          <m:ctrlPr>
                                            <a:rPr lang="en-US" sz="2400" b="1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1" i="1" smtClean="0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2400" b="1" i="1" smtClean="0">
                                              <a:latin typeface="Cambria Math" panose="02040503050406030204" pitchFamily="18" charset="0"/>
                                            </a:rPr>
                                            <m:t>𝒊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 )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nary>
                        </m:e>
                      </m:nary>
                    </m:oMath>
                  </m:oMathPara>
                </a14:m>
                <a:endParaRPr lang="en-GB" sz="24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6539264-4792-A54F-87CF-9523B9456F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0728" y="1835803"/>
                <a:ext cx="8514418" cy="1038489"/>
              </a:xfrm>
              <a:prstGeom prst="rect">
                <a:avLst/>
              </a:prstGeom>
              <a:blipFill>
                <a:blip r:embed="rId3"/>
                <a:stretch>
                  <a:fillRect t="-115854" b="-17804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FB4BD48-D2BF-8C47-9C24-B3DDA6B3FF94}"/>
                  </a:ext>
                </a:extLst>
              </p:cNvPr>
              <p:cNvSpPr txBox="1"/>
              <p:nvPr/>
            </p:nvSpPr>
            <p:spPr>
              <a:xfrm>
                <a:off x="1418775" y="4721528"/>
                <a:ext cx="3347904" cy="1008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(1+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( 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𝜷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 )</m:t>
                              </m:r>
                            </m:sup>
                          </m:sSup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GB" sz="240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FB4BD48-D2BF-8C47-9C24-B3DDA6B3FF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8775" y="4721528"/>
                <a:ext cx="3347904" cy="1008225"/>
              </a:xfrm>
              <a:prstGeom prst="rect">
                <a:avLst/>
              </a:prstGeom>
              <a:blipFill>
                <a:blip r:embed="rId4"/>
                <a:stretch>
                  <a:fillRect l="-25000" t="-124051" r="-2652" b="-18481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BDB634C-1627-0F4A-86DA-892ADB13334E}"/>
                  </a:ext>
                </a:extLst>
              </p:cNvPr>
              <p:cNvSpPr txBox="1"/>
              <p:nvPr/>
            </p:nvSpPr>
            <p:spPr>
              <a:xfrm>
                <a:off x="4353391" y="4706395"/>
                <a:ext cx="8514418" cy="103848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(1+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( 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𝜷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 )</m:t>
                              </m:r>
                            </m:sup>
                          </m:sSup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GB" sz="24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BDB634C-1627-0F4A-86DA-892ADB1333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3391" y="4706395"/>
                <a:ext cx="8514418" cy="1038489"/>
              </a:xfrm>
              <a:prstGeom prst="rect">
                <a:avLst/>
              </a:prstGeom>
              <a:blipFill>
                <a:blip r:embed="rId5"/>
                <a:stretch>
                  <a:fillRect t="-118293" b="-1743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8466B027-3400-AA42-9F3F-F563C45ADF96}"/>
              </a:ext>
            </a:extLst>
          </p:cNvPr>
          <p:cNvSpPr/>
          <p:nvPr/>
        </p:nvSpPr>
        <p:spPr>
          <a:xfrm>
            <a:off x="6096000" y="3777818"/>
            <a:ext cx="19127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/>
              <a:t>Loss function:</a:t>
            </a:r>
          </a:p>
        </p:txBody>
      </p:sp>
    </p:spTree>
    <p:extLst>
      <p:ext uri="{BB962C8B-B14F-4D97-AF65-F5344CB8AC3E}">
        <p14:creationId xmlns:p14="http://schemas.microsoft.com/office/powerpoint/2010/main" val="2532911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  <p:bldP spid="7" grpId="0"/>
      <p:bldP spid="8" grpId="0"/>
      <p:bldP spid="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B41AD-0D33-D649-BDBA-8817EA3F6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46" y="-20641"/>
            <a:ext cx="10515600" cy="1325563"/>
          </a:xfrm>
        </p:spPr>
        <p:txBody>
          <a:bodyPr/>
          <a:lstStyle/>
          <a:p>
            <a:r>
              <a:rPr lang="en-GB" dirty="0"/>
              <a:t>Logistic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B75F48-990D-C844-8093-C5A019F964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9582" y="1282699"/>
            <a:ext cx="558641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= Logit model</a:t>
            </a:r>
          </a:p>
          <a:p>
            <a:pPr marL="0" indent="0">
              <a:buNone/>
            </a:pPr>
            <a:endParaRPr lang="en-GB" dirty="0"/>
          </a:p>
          <a:p>
            <a:pPr marL="514350" indent="-514350">
              <a:buFont typeface="+mj-lt"/>
              <a:buAutoNum type="arabicPeriod"/>
            </a:pPr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Setting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Predictive Function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Loss Function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>
                <a:solidFill>
                  <a:srgbClr val="C00000"/>
                </a:solidFill>
              </a:rPr>
              <a:t>Parameter Estimation? 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Model Validation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798E9-B19C-DA43-BA11-E93B7B80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3FE45-9D16-6842-8C86-1D987AA23E54}" type="slidenum">
              <a:rPr lang="en-GB" smtClean="0"/>
              <a:t>24</a:t>
            </a:fld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65AF805-6FD1-F64F-86D8-8963F06F3471}"/>
              </a:ext>
            </a:extLst>
          </p:cNvPr>
          <p:cNvSpPr/>
          <p:nvPr/>
        </p:nvSpPr>
        <p:spPr>
          <a:xfrm>
            <a:off x="9369646" y="61391"/>
            <a:ext cx="22284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2.  Logistic Regression</a:t>
            </a:r>
          </a:p>
        </p:txBody>
      </p:sp>
    </p:spTree>
    <p:extLst>
      <p:ext uri="{BB962C8B-B14F-4D97-AF65-F5344CB8AC3E}">
        <p14:creationId xmlns:p14="http://schemas.microsoft.com/office/powerpoint/2010/main" val="39322905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B41AD-0D33-D649-BDBA-8817EA3F6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46" y="-20641"/>
            <a:ext cx="10515600" cy="1325563"/>
          </a:xfrm>
        </p:spPr>
        <p:txBody>
          <a:bodyPr/>
          <a:lstStyle/>
          <a:p>
            <a:r>
              <a:rPr lang="en-GB" dirty="0"/>
              <a:t>Parameter estimation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FB75F48-990D-C844-8093-C5A019F964B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09582" y="1282698"/>
                <a:ext cx="5586418" cy="5073651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Find the parameters that minimize the loss function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𝐽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2400" dirty="0"/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  <a:tabLst>
                    <a:tab pos="835025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𝑎𝑟𝑔𝑚𝑖𝑛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𝐿𝑜𝑠𝑠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2400" dirty="0"/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𝐽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2400" dirty="0"/>
                  <a:t> is differentiable but…</a:t>
                </a:r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No closed-form solution</a:t>
                </a:r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Numerical method to find the minimum</a:t>
                </a:r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𝐽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2400" dirty="0"/>
                  <a:t> is also convex, use </a:t>
                </a:r>
                <a:r>
                  <a:rPr lang="en-GB" sz="2400" dirty="0">
                    <a:solidFill>
                      <a:srgbClr val="C00000"/>
                    </a:solidFill>
                  </a:rPr>
                  <a:t>gradient descent</a:t>
                </a:r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endParaRPr lang="en-GB" sz="24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FB75F48-990D-C844-8093-C5A019F964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09582" y="1282698"/>
                <a:ext cx="5586418" cy="5073651"/>
              </a:xfrm>
              <a:blipFill>
                <a:blip r:embed="rId3"/>
                <a:stretch>
                  <a:fillRect l="-1134" t="-3500" b="-175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798E9-B19C-DA43-BA11-E93B7B80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3FE45-9D16-6842-8C86-1D987AA23E54}" type="slidenum">
              <a:rPr lang="en-GB" smtClean="0"/>
              <a:t>25</a:t>
            </a:fld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65AF805-6FD1-F64F-86D8-8963F06F3471}"/>
              </a:ext>
            </a:extLst>
          </p:cNvPr>
          <p:cNvSpPr/>
          <p:nvPr/>
        </p:nvSpPr>
        <p:spPr>
          <a:xfrm>
            <a:off x="9369646" y="61391"/>
            <a:ext cx="22284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2.  Logistic Regression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2E25EE2-4A6B-0C4F-8F33-BD9097192D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8975" y="1278081"/>
            <a:ext cx="5697799" cy="4301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062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B41AD-0D33-D649-BDBA-8817EA3F6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46" y="-20641"/>
            <a:ext cx="10515600" cy="1325563"/>
          </a:xfrm>
        </p:spPr>
        <p:txBody>
          <a:bodyPr/>
          <a:lstStyle/>
          <a:p>
            <a:r>
              <a:rPr lang="en-GB" dirty="0"/>
              <a:t>Gradient Descent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B75F48-990D-C844-8093-C5A019F964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9582" y="1282699"/>
            <a:ext cx="558641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798E9-B19C-DA43-BA11-E93B7B80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3FE45-9D16-6842-8C86-1D987AA23E54}" type="slidenum">
              <a:rPr lang="en-GB" smtClean="0"/>
              <a:t>26</a:t>
            </a:fld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65AF805-6FD1-F64F-86D8-8963F06F3471}"/>
              </a:ext>
            </a:extLst>
          </p:cNvPr>
          <p:cNvSpPr/>
          <p:nvPr/>
        </p:nvSpPr>
        <p:spPr>
          <a:xfrm>
            <a:off x="9369646" y="61391"/>
            <a:ext cx="22284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2.  Logistic Regression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1AD5C63-8E6D-B34E-9246-BD7703D4EA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582" y="1468577"/>
            <a:ext cx="7255390" cy="450483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36065C0-8E68-BE44-A7E6-4B2D492EE2CE}"/>
                  </a:ext>
                </a:extLst>
              </p:cNvPr>
              <p:cNvSpPr txBox="1"/>
              <p:nvPr/>
            </p:nvSpPr>
            <p:spPr>
              <a:xfrm>
                <a:off x="8537516" y="2653748"/>
                <a:ext cx="292105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l-G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α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240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36065C0-8E68-BE44-A7E6-4B2D492EE2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7516" y="2653748"/>
                <a:ext cx="2921056" cy="369332"/>
              </a:xfrm>
              <a:prstGeom prst="rect">
                <a:avLst/>
              </a:prstGeom>
              <a:blipFill>
                <a:blip r:embed="rId4"/>
                <a:stretch>
                  <a:fillRect l="-3478" t="-6667" r="-3043" b="-3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FD269007-4B32-2948-A133-010B1E4B7225}"/>
              </a:ext>
            </a:extLst>
          </p:cNvPr>
          <p:cNvSpPr txBox="1"/>
          <p:nvPr/>
        </p:nvSpPr>
        <p:spPr>
          <a:xfrm>
            <a:off x="8351868" y="1954769"/>
            <a:ext cx="23732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Update equation: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9C74A936-79A2-174F-B400-600F33A59027}"/>
                  </a:ext>
                </a:extLst>
              </p:cNvPr>
              <p:cNvSpPr/>
              <p:nvPr/>
            </p:nvSpPr>
            <p:spPr>
              <a:xfrm>
                <a:off x="8537516" y="3536330"/>
                <a:ext cx="1839799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α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2000" dirty="0"/>
                  <a:t>: learning rate</a:t>
                </a:r>
              </a:p>
            </p:txBody>
          </p:sp>
        </mc:Choice>
        <mc:Fallback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9C74A936-79A2-174F-B400-600F33A590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7516" y="3536330"/>
                <a:ext cx="1839799" cy="400110"/>
              </a:xfrm>
              <a:prstGeom prst="rect">
                <a:avLst/>
              </a:prstGeom>
              <a:blipFill>
                <a:blip r:embed="rId5"/>
                <a:stretch>
                  <a:fillRect t="-3030" r="-2069" b="-2424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70E71BD2-78DE-A741-9EF0-8B01876C6DD7}"/>
                  </a:ext>
                </a:extLst>
              </p:cNvPr>
              <p:cNvSpPr/>
              <p:nvPr/>
            </p:nvSpPr>
            <p:spPr>
              <a:xfrm>
                <a:off x="8509860" y="3971796"/>
                <a:ext cx="3088281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𝐽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GB" sz="2000" dirty="0"/>
                  <a:t> gradient of loss function</a:t>
                </a:r>
              </a:p>
            </p:txBody>
          </p:sp>
        </mc:Choice>
        <mc:Fallback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70E71BD2-78DE-A741-9EF0-8B01876C6D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9860" y="3971796"/>
                <a:ext cx="3088281" cy="400110"/>
              </a:xfrm>
              <a:prstGeom prst="rect">
                <a:avLst/>
              </a:prstGeom>
              <a:blipFill>
                <a:blip r:embed="rId6"/>
                <a:stretch>
                  <a:fillRect t="-6250" r="-820" b="-25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62950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B41AD-0D33-D649-BDBA-8817EA3F6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46" y="-20641"/>
            <a:ext cx="10515600" cy="1325563"/>
          </a:xfrm>
        </p:spPr>
        <p:txBody>
          <a:bodyPr/>
          <a:lstStyle/>
          <a:p>
            <a:r>
              <a:rPr lang="en-GB" dirty="0"/>
              <a:t>Logistic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B75F48-990D-C844-8093-C5A019F964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9582" y="1282699"/>
            <a:ext cx="558641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= Logit model</a:t>
            </a:r>
          </a:p>
          <a:p>
            <a:pPr marL="0" indent="0">
              <a:buNone/>
            </a:pPr>
            <a:endParaRPr lang="en-GB" dirty="0"/>
          </a:p>
          <a:p>
            <a:pPr marL="514350" indent="-514350">
              <a:buFont typeface="+mj-lt"/>
              <a:buAutoNum type="arabicPeriod"/>
            </a:pPr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Setting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Predictive Function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Loss Function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Parameter Estimation 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Model Validation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798E9-B19C-DA43-BA11-E93B7B80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3FE45-9D16-6842-8C86-1D987AA23E54}" type="slidenum">
              <a:rPr lang="en-GB" smtClean="0"/>
              <a:t>27</a:t>
            </a:fld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65AF805-6FD1-F64F-86D8-8963F06F3471}"/>
              </a:ext>
            </a:extLst>
          </p:cNvPr>
          <p:cNvSpPr/>
          <p:nvPr/>
        </p:nvSpPr>
        <p:spPr>
          <a:xfrm>
            <a:off x="9369646" y="61391"/>
            <a:ext cx="22284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2.  Logistic Regression</a:t>
            </a:r>
          </a:p>
        </p:txBody>
      </p:sp>
    </p:spTree>
    <p:extLst>
      <p:ext uri="{BB962C8B-B14F-4D97-AF65-F5344CB8AC3E}">
        <p14:creationId xmlns:p14="http://schemas.microsoft.com/office/powerpoint/2010/main" val="20784627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B41AD-0D33-D649-BDBA-8817EA3F6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46" y="-20641"/>
            <a:ext cx="10515600" cy="1325563"/>
          </a:xfrm>
        </p:spPr>
        <p:txBody>
          <a:bodyPr/>
          <a:lstStyle/>
          <a:p>
            <a:r>
              <a:rPr lang="en-GB" dirty="0"/>
              <a:t>Lab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B75F48-990D-C844-8093-C5A019F964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9582" y="1282699"/>
            <a:ext cx="7592696" cy="54387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Implement logistic regression from scratch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dirty="0"/>
              <a:t>Remember: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400" dirty="0"/>
              <a:t>Loss function</a:t>
            </a:r>
          </a:p>
          <a:p>
            <a:pPr marL="514350" indent="-514350">
              <a:buFont typeface="+mj-lt"/>
              <a:buAutoNum type="arabicPeriod"/>
            </a:pPr>
            <a:endParaRPr lang="en-GB" sz="2400" dirty="0"/>
          </a:p>
          <a:p>
            <a:pPr marL="514350" indent="-514350">
              <a:buFont typeface="+mj-lt"/>
              <a:buAutoNum type="arabicPeriod"/>
            </a:pPr>
            <a:endParaRPr lang="en-GB" sz="2400" dirty="0"/>
          </a:p>
          <a:p>
            <a:pPr marL="514350" indent="-514350">
              <a:buFont typeface="+mj-lt"/>
              <a:buAutoNum type="arabicPeriod"/>
            </a:pPr>
            <a:r>
              <a:rPr lang="en-GB" sz="2400" dirty="0"/>
              <a:t>Gradient Function</a:t>
            </a:r>
          </a:p>
          <a:p>
            <a:pPr marL="514350" indent="-514350">
              <a:buFont typeface="+mj-lt"/>
              <a:buAutoNum type="arabicPeriod"/>
            </a:pPr>
            <a:endParaRPr lang="en-GB" sz="2400" dirty="0"/>
          </a:p>
          <a:p>
            <a:pPr marL="514350" indent="-514350">
              <a:buFont typeface="+mj-lt"/>
              <a:buAutoNum type="arabicPeriod"/>
            </a:pPr>
            <a:endParaRPr lang="en-GB" sz="2400" dirty="0"/>
          </a:p>
          <a:p>
            <a:pPr marL="514350" indent="-514350">
              <a:buFont typeface="+mj-lt"/>
              <a:buAutoNum type="arabicPeriod"/>
            </a:pPr>
            <a:r>
              <a:rPr lang="en-GB" sz="2400" dirty="0"/>
              <a:t>Gradient descent update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798E9-B19C-DA43-BA11-E93B7B80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3FE45-9D16-6842-8C86-1D987AA23E54}" type="slidenum">
              <a:rPr lang="en-GB" smtClean="0"/>
              <a:t>28</a:t>
            </a:fld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65AF805-6FD1-F64F-86D8-8963F06F3471}"/>
              </a:ext>
            </a:extLst>
          </p:cNvPr>
          <p:cNvSpPr/>
          <p:nvPr/>
        </p:nvSpPr>
        <p:spPr>
          <a:xfrm>
            <a:off x="9369646" y="61391"/>
            <a:ext cx="22284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2.  Logistic Regression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69D977B-6DC3-C24E-8A94-78CF81C4E5A8}"/>
                  </a:ext>
                </a:extLst>
              </p:cNvPr>
              <p:cNvSpPr/>
              <p:nvPr/>
            </p:nvSpPr>
            <p:spPr>
              <a:xfrm>
                <a:off x="3568921" y="2608262"/>
                <a:ext cx="4533357" cy="48667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𝐽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)=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sum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( </m:t>
                    </m:r>
                    <m:r>
                      <m:rPr>
                        <m:sty m:val="p"/>
                      </m:rPr>
                      <a:rPr lang="en-US" sz="2400" smtClean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sz="2400" smtClean="0">
                        <a:latin typeface="Cambria Math" panose="02040503050406030204" pitchFamily="18" charset="0"/>
                      </a:rPr>
                      <m:t>(1+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n-US" sz="2400" b="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  </m:t>
                    </m:r>
                  </m:oMath>
                </a14:m>
                <a:r>
                  <a:rPr lang="en-GB" sz="2400" dirty="0"/>
                  <a:t>)</a:t>
                </a:r>
              </a:p>
            </p:txBody>
          </p:sp>
        </mc:Choice>
        <mc:Fallback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69D977B-6DC3-C24E-8A94-78CF81C4E5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8921" y="2608262"/>
                <a:ext cx="4533357" cy="486672"/>
              </a:xfrm>
              <a:prstGeom prst="rect">
                <a:avLst/>
              </a:prstGeom>
              <a:blipFill>
                <a:blip r:embed="rId3"/>
                <a:stretch>
                  <a:fillRect l="-838" r="-1117" b="-25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5EB1CE0E-09B6-7943-B7A1-48AEC4B4AFDF}"/>
              </a:ext>
            </a:extLst>
          </p:cNvPr>
          <p:cNvSpPr/>
          <p:nvPr/>
        </p:nvSpPr>
        <p:spPr>
          <a:xfrm>
            <a:off x="9207614" y="1961931"/>
            <a:ext cx="255255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Matrix multiplication in R</a:t>
            </a:r>
          </a:p>
          <a:p>
            <a:pPr algn="ctr"/>
            <a:r>
              <a:rPr lang="en-GB" dirty="0"/>
              <a:t>%*%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46AC7A15-18CC-BE4A-B9DC-149F1C2A4AC7}"/>
                  </a:ext>
                </a:extLst>
              </p:cNvPr>
              <p:cNvSpPr/>
              <p:nvPr/>
            </p:nvSpPr>
            <p:spPr>
              <a:xfrm>
                <a:off x="3417353" y="3874765"/>
                <a:ext cx="3824445" cy="7467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sz="2400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ctrlPr>
                                    <a:rPr lang="en-US" sz="2400" b="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  <m: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</m:sup>
                          </m:sSup>
                        </m:den>
                      </m:f>
                    </m:oMath>
                  </m:oMathPara>
                </a14:m>
                <a:endParaRPr lang="en-GB" sz="2400" dirty="0"/>
              </a:p>
            </p:txBody>
          </p:sp>
        </mc:Choice>
        <mc:Fallback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46AC7A15-18CC-BE4A-B9DC-149F1C2A4A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7353" y="3874765"/>
                <a:ext cx="3824445" cy="746743"/>
              </a:xfrm>
              <a:prstGeom prst="rect">
                <a:avLst/>
              </a:prstGeom>
              <a:blipFill>
                <a:blip r:embed="rId4"/>
                <a:stretch>
                  <a:fillRect b="-5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642DFBD-B2CE-DF4E-AE1C-EC1F2EB1BCD5}"/>
                  </a:ext>
                </a:extLst>
              </p:cNvPr>
              <p:cNvSpPr txBox="1"/>
              <p:nvPr/>
            </p:nvSpPr>
            <p:spPr>
              <a:xfrm>
                <a:off x="4416929" y="5401339"/>
                <a:ext cx="292105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l-G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α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2400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642DFBD-B2CE-DF4E-AE1C-EC1F2EB1BC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6929" y="5401339"/>
                <a:ext cx="2921056" cy="369332"/>
              </a:xfrm>
              <a:prstGeom prst="rect">
                <a:avLst/>
              </a:prstGeom>
              <a:blipFill>
                <a:blip r:embed="rId5"/>
                <a:stretch>
                  <a:fillRect l="-3478" t="-3333" r="-3043" b="-40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271010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B41AD-0D33-D649-BDBA-8817EA3F6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46" y="-20641"/>
            <a:ext cx="10515600" cy="1325563"/>
          </a:xfrm>
        </p:spPr>
        <p:txBody>
          <a:bodyPr/>
          <a:lstStyle/>
          <a:p>
            <a:r>
              <a:rPr lang="en-GB" dirty="0"/>
              <a:t>Sections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B75F48-990D-C844-8093-C5A019F964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9582" y="1282699"/>
            <a:ext cx="5586418" cy="4351338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GB" sz="2400" dirty="0">
                <a:solidFill>
                  <a:schemeClr val="bg2">
                    <a:lumMod val="75000"/>
                  </a:schemeClr>
                </a:solidFill>
              </a:rPr>
              <a:t>Machine Learning Basics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400" dirty="0">
                <a:solidFill>
                  <a:schemeClr val="bg2">
                    <a:lumMod val="75000"/>
                  </a:schemeClr>
                </a:solidFill>
              </a:rPr>
              <a:t>Logistic Regression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400" dirty="0"/>
              <a:t>Basis Functions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400" dirty="0" err="1">
                <a:solidFill>
                  <a:schemeClr val="bg2">
                    <a:lumMod val="75000"/>
                  </a:schemeClr>
                </a:solidFill>
              </a:rPr>
              <a:t>Softmax</a:t>
            </a:r>
            <a:r>
              <a:rPr lang="en-GB" sz="2400" dirty="0">
                <a:solidFill>
                  <a:schemeClr val="bg2">
                    <a:lumMod val="75000"/>
                  </a:schemeClr>
                </a:solidFill>
              </a:rPr>
              <a:t> Regression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400" dirty="0">
                <a:solidFill>
                  <a:schemeClr val="bg2">
                    <a:lumMod val="75000"/>
                  </a:schemeClr>
                </a:solidFill>
              </a:rPr>
              <a:t>Regularization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400" dirty="0">
                <a:solidFill>
                  <a:schemeClr val="bg2">
                    <a:lumMod val="75000"/>
                  </a:schemeClr>
                </a:solidFill>
              </a:rPr>
              <a:t>Decision Tree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400" dirty="0">
                <a:solidFill>
                  <a:schemeClr val="bg2">
                    <a:lumMod val="75000"/>
                  </a:schemeClr>
                </a:solidFill>
              </a:rPr>
              <a:t>Random Forest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798E9-B19C-DA43-BA11-E93B7B80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3FE45-9D16-6842-8C86-1D987AA23E54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26851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B41AD-0D33-D649-BDBA-8817EA3F6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46" y="-20641"/>
            <a:ext cx="10515600" cy="1325563"/>
          </a:xfrm>
        </p:spPr>
        <p:txBody>
          <a:bodyPr/>
          <a:lstStyle/>
          <a:p>
            <a:r>
              <a:rPr lang="en-GB" dirty="0"/>
              <a:t>Types of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B75F48-990D-C844-8093-C5A019F964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9582" y="1282699"/>
            <a:ext cx="7148518" cy="4351338"/>
          </a:xfrm>
        </p:spPr>
        <p:txBody>
          <a:bodyPr>
            <a:normAutofit/>
          </a:bodyPr>
          <a:lstStyle/>
          <a:p>
            <a:endParaRPr lang="en-GB" sz="2400" dirty="0"/>
          </a:p>
          <a:p>
            <a:r>
              <a:rPr lang="en-GB" sz="2400" dirty="0">
                <a:hlinkClick r:id="rId2"/>
              </a:rPr>
              <a:t>Supervised Learning	</a:t>
            </a:r>
            <a:r>
              <a:rPr lang="en-GB" sz="2400" dirty="0"/>
              <a:t>		{ X , y }</a:t>
            </a:r>
          </a:p>
          <a:p>
            <a:endParaRPr lang="en-GB" sz="2400" dirty="0"/>
          </a:p>
          <a:p>
            <a:endParaRPr lang="en-GB" sz="2400" dirty="0"/>
          </a:p>
          <a:p>
            <a:r>
              <a:rPr lang="en-GB" sz="2400" dirty="0">
                <a:hlinkClick r:id="rId3"/>
              </a:rPr>
              <a:t>Unsupervised Learning</a:t>
            </a:r>
            <a:r>
              <a:rPr lang="en-GB" sz="2400" dirty="0"/>
              <a:t>		{ X } </a:t>
            </a:r>
          </a:p>
          <a:p>
            <a:endParaRPr lang="en-GB" sz="2400" dirty="0"/>
          </a:p>
          <a:p>
            <a:endParaRPr lang="en-GB" sz="2400" dirty="0"/>
          </a:p>
          <a:p>
            <a:r>
              <a:rPr lang="en-GB" sz="2400" dirty="0">
                <a:hlinkClick r:id="rId4"/>
              </a:rPr>
              <a:t>Reinforcement Learning</a:t>
            </a:r>
            <a:r>
              <a:rPr lang="en-GB" sz="2400" dirty="0"/>
              <a:t>		{ X , y , r } 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798E9-B19C-DA43-BA11-E93B7B80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3FE45-9D16-6842-8C86-1D987AA23E54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32884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B41AD-0D33-D649-BDBA-8817EA3F6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46" y="-20641"/>
            <a:ext cx="10515600" cy="1325563"/>
          </a:xfrm>
        </p:spPr>
        <p:txBody>
          <a:bodyPr/>
          <a:lstStyle/>
          <a:p>
            <a:r>
              <a:rPr lang="en-GB" dirty="0"/>
              <a:t>Basis Functions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FB75F48-990D-C844-8093-C5A019F964B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09582" y="1282699"/>
                <a:ext cx="5586418" cy="4351338"/>
              </a:xfrm>
            </p:spPr>
            <p:txBody>
              <a:bodyPr>
                <a:normAutofit fontScale="70000" lnSpcReduction="20000"/>
              </a:bodyPr>
              <a:lstStyle/>
              <a:p>
                <a:r>
                  <a:rPr lang="en-GB" dirty="0"/>
                  <a:t>From linear to non linear decision boundary</a:t>
                </a:r>
              </a:p>
              <a:p>
                <a:endParaRPr lang="en-GB" dirty="0"/>
              </a:p>
              <a:p>
                <a:r>
                  <a:rPr lang="en-US" dirty="0">
                    <a:ea typeface="Cambria Math" panose="02040503050406030204" pitchFamily="18" charset="0"/>
                  </a:rPr>
                  <a:t>Covariates transformed using function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endParaRPr lang="en-GB" dirty="0"/>
              </a:p>
              <a:p>
                <a:endParaRPr lang="en-GB" dirty="0"/>
              </a:p>
              <a:p>
                <a:r>
                  <a:rPr lang="en-GB" dirty="0"/>
                  <a:t>Still a linear combination of parameters and covariates</a:t>
                </a:r>
              </a:p>
              <a:p>
                <a:endParaRPr lang="en-GB" dirty="0"/>
              </a:p>
              <a:p>
                <a:r>
                  <a:rPr lang="en-GB" dirty="0"/>
                  <a:t>Basis Functions: Polynomial, Gaussian, Fourier</a:t>
                </a:r>
              </a:p>
              <a:p>
                <a:endParaRPr lang="en-GB" dirty="0"/>
              </a:p>
              <a:p>
                <a:r>
                  <a:rPr lang="en-GB" dirty="0"/>
                  <a:t>Careful! Making the model more complicated tends to overfitting</a:t>
                </a:r>
              </a:p>
              <a:p>
                <a:endParaRPr lang="en-GB" dirty="0"/>
              </a:p>
              <a:p>
                <a:r>
                  <a:rPr lang="en-GB" dirty="0"/>
                  <a:t>(Lab Ex. 1 </a:t>
                </a:r>
                <a:r>
                  <a:rPr lang="en-GB" dirty="0" err="1"/>
                  <a:t>cont</a:t>
                </a:r>
                <a:r>
                  <a:rPr lang="en-GB" dirty="0"/>
                  <a:t>)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FB75F48-990D-C844-8093-C5A019F964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09582" y="1282699"/>
                <a:ext cx="5586418" cy="4351338"/>
              </a:xfrm>
              <a:blipFill>
                <a:blip r:embed="rId3"/>
                <a:stretch>
                  <a:fillRect l="-680" t="-232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798E9-B19C-DA43-BA11-E93B7B80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3FE45-9D16-6842-8C86-1D987AA23E54}" type="slidenum">
              <a:rPr lang="en-GB" smtClean="0"/>
              <a:t>30</a:t>
            </a:fld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65AF805-6FD1-F64F-86D8-8963F06F3471}"/>
              </a:ext>
            </a:extLst>
          </p:cNvPr>
          <p:cNvSpPr/>
          <p:nvPr/>
        </p:nvSpPr>
        <p:spPr>
          <a:xfrm>
            <a:off x="9369646" y="61391"/>
            <a:ext cx="18966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3.  Basis Functions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5FA5ED8-87DF-6C4B-87DF-EF0E58FFDE0F}"/>
                  </a:ext>
                </a:extLst>
              </p:cNvPr>
              <p:cNvSpPr txBox="1"/>
              <p:nvPr/>
            </p:nvSpPr>
            <p:spPr>
              <a:xfrm>
                <a:off x="7135773" y="2962649"/>
                <a:ext cx="294965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</m:d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GB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l-G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5FA5ED8-87DF-6C4B-87DF-EF0E58FFDE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5773" y="2962649"/>
                <a:ext cx="2949654" cy="430887"/>
              </a:xfrm>
              <a:prstGeom prst="rect">
                <a:avLst/>
              </a:prstGeom>
              <a:blipFill>
                <a:blip r:embed="rId4"/>
                <a:stretch>
                  <a:fillRect l="-3863" t="-5714" r="-3863" b="-3428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A46F930-FADD-A344-9836-22B0147C1EBE}"/>
                  </a:ext>
                </a:extLst>
              </p:cNvPr>
              <p:cNvSpPr txBox="1"/>
              <p:nvPr/>
            </p:nvSpPr>
            <p:spPr>
              <a:xfrm>
                <a:off x="7135773" y="1657563"/>
                <a:ext cx="240783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</m:d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GB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A46F930-FADD-A344-9836-22B0147C1E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5773" y="1657563"/>
                <a:ext cx="2407839" cy="430887"/>
              </a:xfrm>
              <a:prstGeom prst="rect">
                <a:avLst/>
              </a:prstGeom>
              <a:blipFill>
                <a:blip r:embed="rId5"/>
                <a:stretch>
                  <a:fillRect l="-4737" t="-8824" r="-2632" b="-3823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9A894BF-D76C-2D43-BB6A-5A6E9766EF09}"/>
              </a:ext>
            </a:extLst>
          </p:cNvPr>
          <p:cNvCxnSpPr/>
          <p:nvPr/>
        </p:nvCxnSpPr>
        <p:spPr>
          <a:xfrm>
            <a:off x="8339692" y="2253343"/>
            <a:ext cx="0" cy="53884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21837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B41AD-0D33-D649-BDBA-8817EA3F6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46" y="-20641"/>
            <a:ext cx="10515600" cy="1325563"/>
          </a:xfrm>
        </p:spPr>
        <p:txBody>
          <a:bodyPr/>
          <a:lstStyle/>
          <a:p>
            <a:r>
              <a:rPr lang="en-GB" dirty="0"/>
              <a:t>Sections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B75F48-990D-C844-8093-C5A019F964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9582" y="1282699"/>
            <a:ext cx="5586418" cy="4351338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GB" sz="2400" dirty="0">
                <a:solidFill>
                  <a:schemeClr val="bg2">
                    <a:lumMod val="75000"/>
                  </a:schemeClr>
                </a:solidFill>
              </a:rPr>
              <a:t>Machine Learning Basics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400" dirty="0">
                <a:solidFill>
                  <a:schemeClr val="bg2">
                    <a:lumMod val="75000"/>
                  </a:schemeClr>
                </a:solidFill>
              </a:rPr>
              <a:t>Logistic Regression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400" dirty="0">
                <a:solidFill>
                  <a:schemeClr val="bg2">
                    <a:lumMod val="75000"/>
                  </a:schemeClr>
                </a:solidFill>
              </a:rPr>
              <a:t>Basis Functions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400" dirty="0" err="1"/>
              <a:t>Softmax</a:t>
            </a:r>
            <a:r>
              <a:rPr lang="en-GB" sz="2400" dirty="0"/>
              <a:t> Regression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400" dirty="0">
                <a:solidFill>
                  <a:schemeClr val="bg2">
                    <a:lumMod val="75000"/>
                  </a:schemeClr>
                </a:solidFill>
              </a:rPr>
              <a:t>Regularization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400" dirty="0">
                <a:solidFill>
                  <a:schemeClr val="bg2">
                    <a:lumMod val="75000"/>
                  </a:schemeClr>
                </a:solidFill>
              </a:rPr>
              <a:t>Decision Tree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400" dirty="0">
                <a:solidFill>
                  <a:schemeClr val="bg2">
                    <a:lumMod val="75000"/>
                  </a:schemeClr>
                </a:solidFill>
              </a:rPr>
              <a:t>Random Forest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798E9-B19C-DA43-BA11-E93B7B80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3FE45-9D16-6842-8C86-1D987AA23E54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53011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B41AD-0D33-D649-BDBA-8817EA3F6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46" y="-20641"/>
            <a:ext cx="10515600" cy="1325563"/>
          </a:xfrm>
        </p:spPr>
        <p:txBody>
          <a:bodyPr/>
          <a:lstStyle/>
          <a:p>
            <a:r>
              <a:rPr lang="en-GB" dirty="0" err="1"/>
              <a:t>Softmax</a:t>
            </a:r>
            <a:r>
              <a:rPr lang="en-GB" dirty="0"/>
              <a:t>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B75F48-990D-C844-8093-C5A019F964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9582" y="1282699"/>
            <a:ext cx="558641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= Multinomial Logistic Regression </a:t>
            </a:r>
          </a:p>
          <a:p>
            <a:pPr marL="0" indent="0">
              <a:buNone/>
            </a:pPr>
            <a:r>
              <a:rPr lang="en-GB" dirty="0"/>
              <a:t>= Multinomial Logit Model</a:t>
            </a:r>
          </a:p>
          <a:p>
            <a:pPr marL="0" indent="0">
              <a:buNone/>
            </a:pPr>
            <a:endParaRPr lang="en-GB" dirty="0"/>
          </a:p>
          <a:p>
            <a:pPr marL="514350" indent="-514350">
              <a:buFont typeface="+mj-lt"/>
              <a:buAutoNum type="arabicPeriod"/>
            </a:pPr>
            <a:r>
              <a:rPr lang="en-GB" dirty="0">
                <a:solidFill>
                  <a:srgbClr val="C00000"/>
                </a:solidFill>
              </a:rPr>
              <a:t>Setting?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>
                <a:solidFill>
                  <a:srgbClr val="C00000"/>
                </a:solidFill>
              </a:rPr>
              <a:t>Predictive Function?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>
                <a:solidFill>
                  <a:srgbClr val="C00000"/>
                </a:solidFill>
              </a:rPr>
              <a:t>Loss Function?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>
                <a:solidFill>
                  <a:srgbClr val="C00000"/>
                </a:solidFill>
              </a:rPr>
              <a:t>Parameter Estimation? 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Model Validation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798E9-B19C-DA43-BA11-E93B7B80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3FE45-9D16-6842-8C86-1D987AA23E54}" type="slidenum">
              <a:rPr lang="en-GB" smtClean="0"/>
              <a:t>32</a:t>
            </a:fld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65AF805-6FD1-F64F-86D8-8963F06F3471}"/>
              </a:ext>
            </a:extLst>
          </p:cNvPr>
          <p:cNvSpPr/>
          <p:nvPr/>
        </p:nvSpPr>
        <p:spPr>
          <a:xfrm>
            <a:off x="9369646" y="61391"/>
            <a:ext cx="22994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4.  </a:t>
            </a:r>
            <a:r>
              <a:rPr lang="en-GB" dirty="0" err="1">
                <a:solidFill>
                  <a:schemeClr val="bg2">
                    <a:lumMod val="50000"/>
                  </a:schemeClr>
                </a:solidFill>
              </a:rPr>
              <a:t>Softmax</a:t>
            </a:r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 Regression</a:t>
            </a:r>
          </a:p>
        </p:txBody>
      </p:sp>
    </p:spTree>
    <p:extLst>
      <p:ext uri="{BB962C8B-B14F-4D97-AF65-F5344CB8AC3E}">
        <p14:creationId xmlns:p14="http://schemas.microsoft.com/office/powerpoint/2010/main" val="2979928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B41AD-0D33-D649-BDBA-8817EA3F6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46" y="-20641"/>
            <a:ext cx="10515600" cy="1325563"/>
          </a:xfrm>
        </p:spPr>
        <p:txBody>
          <a:bodyPr/>
          <a:lstStyle/>
          <a:p>
            <a:r>
              <a:rPr lang="en-GB" dirty="0"/>
              <a:t>Setting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FB75F48-990D-C844-8093-C5A019F964B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09581" y="1282699"/>
                <a:ext cx="9695775" cy="5934530"/>
              </a:xfrm>
            </p:spPr>
            <p:txBody>
              <a:bodyPr>
                <a:normAutofit/>
              </a:bodyPr>
              <a:lstStyle/>
              <a:p>
                <a:r>
                  <a:rPr lang="en-GB" sz="2400" dirty="0"/>
                  <a:t>N training examples 		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] ,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]</m:t>
                        </m:r>
                      </m:e>
                    </m:d>
                  </m:oMath>
                </a14:m>
                <a:r>
                  <a:rPr lang="en-GB" sz="2400" dirty="0"/>
                  <a:t> ,  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=1, 2, 3,….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US" sz="2400" b="0" dirty="0"/>
              </a:p>
              <a:p>
                <a:endParaRPr lang="en-US" sz="2000" b="0" dirty="0"/>
              </a:p>
              <a:p>
                <a:r>
                  <a:rPr lang="en-GB" sz="2400" dirty="0"/>
                  <a:t>p-dimensional covariate		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𝒙</m:t>
                    </m:r>
                    <m:d>
                      <m:dPr>
                        <m:begChr m:val="["/>
                        <m:endChr m:val="]"/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e>
                    </m:d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 </m:t>
                        </m:r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…,</m:t>
                        </m:r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 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p>
                    </m:sSup>
                  </m:oMath>
                </a14:m>
                <a:r>
                  <a:rPr lang="en-GB" sz="2400" dirty="0"/>
                  <a:t> </a:t>
                </a:r>
              </a:p>
              <a:p>
                <a:endParaRPr lang="en-GB" sz="2000" dirty="0"/>
              </a:p>
              <a:p>
                <a:r>
                  <a:rPr lang="en-US" sz="2400" b="0" dirty="0"/>
                  <a:t>C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≥2</m:t>
                    </m:r>
                  </m:oMath>
                </a14:m>
                <a:r>
                  <a:rPr lang="en-GB" sz="2400" dirty="0"/>
                  <a:t>  possible classes		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∈{ 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}</m:t>
                    </m:r>
                  </m:oMath>
                </a14:m>
                <a:endParaRPr lang="en-GB" sz="2400" dirty="0"/>
              </a:p>
              <a:p>
                <a:endParaRPr lang="en-GB" sz="3600" dirty="0"/>
              </a:p>
              <a:p>
                <a:r>
                  <a:rPr lang="en-GB" sz="2400" dirty="0"/>
                  <a:t>The objective is to find a function to map:</a:t>
                </a:r>
              </a:p>
              <a:p>
                <a:endParaRPr lang="en-US" sz="1000" b="0" dirty="0"/>
              </a:p>
              <a:p>
                <a:pPr marL="0" indent="0">
                  <a:buNone/>
                </a:pPr>
                <a:r>
                  <a:rPr lang="en-US" sz="2400" b="0" dirty="0"/>
                  <a:t>				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endChr m:val="|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)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⟶( 0 ,1 )</m:t>
                    </m:r>
                  </m:oMath>
                </a14:m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    With the constraint of:</a:t>
                </a:r>
              </a:p>
              <a:p>
                <a:pPr marL="0" indent="0">
                  <a:buNone/>
                </a:pPr>
                <a:endParaRPr lang="en-GB" sz="900" dirty="0"/>
              </a:p>
              <a:p>
                <a:pPr marL="0" indent="0">
                  <a:buNone/>
                </a:pPr>
                <a:r>
                  <a:rPr lang="en-US" sz="2400" b="0" dirty="0"/>
                  <a:t>                               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endChr m:val="|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)</m:t>
                    </m:r>
                  </m:oMath>
                </a14:m>
                <a:r>
                  <a:rPr lang="en-GB" sz="2400" dirty="0"/>
                  <a:t>+</a:t>
                </a:r>
                <a:r>
                  <a:rPr lang="en-US" sz="2400" b="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endChr m:val="|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) </m:t>
                    </m:r>
                  </m:oMath>
                </a14:m>
                <a:r>
                  <a:rPr lang="en-GB" sz="2400" dirty="0"/>
                  <a:t>+…+</a:t>
                </a:r>
                <a:r>
                  <a:rPr lang="en-US" sz="2400" b="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endChr m:val="|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) </m:t>
                    </m:r>
                  </m:oMath>
                </a14:m>
                <a:r>
                  <a:rPr lang="en-GB" sz="2400" dirty="0"/>
                  <a:t> = 1</a:t>
                </a:r>
              </a:p>
              <a:p>
                <a:pPr marL="0" indent="0">
                  <a:buNone/>
                </a:pPr>
                <a:endParaRPr lang="en-GB" sz="2400" dirty="0"/>
              </a:p>
              <a:p>
                <a:endParaRPr lang="en-GB" sz="2400" dirty="0"/>
              </a:p>
              <a:p>
                <a:pPr lvl="1"/>
                <a:endParaRPr lang="en-GB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FB75F48-990D-C844-8093-C5A019F964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09581" y="1282699"/>
                <a:ext cx="9695775" cy="5934530"/>
              </a:xfrm>
              <a:blipFill>
                <a:blip r:embed="rId3"/>
                <a:stretch>
                  <a:fillRect l="-784" t="-106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798E9-B19C-DA43-BA11-E93B7B80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3FE45-9D16-6842-8C86-1D987AA23E54}" type="slidenum">
              <a:rPr lang="en-GB" smtClean="0"/>
              <a:t>33</a:t>
            </a:fld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65AF805-6FD1-F64F-86D8-8963F06F3471}"/>
              </a:ext>
            </a:extLst>
          </p:cNvPr>
          <p:cNvSpPr/>
          <p:nvPr/>
        </p:nvSpPr>
        <p:spPr>
          <a:xfrm>
            <a:off x="9369646" y="61391"/>
            <a:ext cx="22994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4.  </a:t>
            </a:r>
            <a:r>
              <a:rPr lang="en-GB" dirty="0" err="1">
                <a:solidFill>
                  <a:schemeClr val="bg2">
                    <a:lumMod val="50000"/>
                  </a:schemeClr>
                </a:solidFill>
              </a:rPr>
              <a:t>Softmax</a:t>
            </a:r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 Regression</a:t>
            </a:r>
          </a:p>
        </p:txBody>
      </p:sp>
    </p:spTree>
    <p:extLst>
      <p:ext uri="{BB962C8B-B14F-4D97-AF65-F5344CB8AC3E}">
        <p14:creationId xmlns:p14="http://schemas.microsoft.com/office/powerpoint/2010/main" val="993608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B41AD-0D33-D649-BDBA-8817EA3F6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46" y="-20641"/>
            <a:ext cx="10515600" cy="1325563"/>
          </a:xfrm>
        </p:spPr>
        <p:txBody>
          <a:bodyPr/>
          <a:lstStyle/>
          <a:p>
            <a:r>
              <a:rPr lang="en-GB" dirty="0" err="1"/>
              <a:t>Softmax</a:t>
            </a:r>
            <a:r>
              <a:rPr lang="en-GB" dirty="0"/>
              <a:t>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B75F48-990D-C844-8093-C5A019F964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9582" y="1282699"/>
            <a:ext cx="558641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= Multinomial Logistic Regression </a:t>
            </a:r>
          </a:p>
          <a:p>
            <a:pPr marL="0" indent="0">
              <a:buNone/>
            </a:pPr>
            <a:r>
              <a:rPr lang="en-GB" dirty="0"/>
              <a:t>= Multinomial Logit Model</a:t>
            </a:r>
          </a:p>
          <a:p>
            <a:pPr marL="0" indent="0">
              <a:buNone/>
            </a:pPr>
            <a:endParaRPr lang="en-GB" dirty="0"/>
          </a:p>
          <a:p>
            <a:pPr marL="514350" indent="-514350">
              <a:buFont typeface="+mj-lt"/>
              <a:buAutoNum type="arabicPeriod"/>
            </a:pPr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Setting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>
                <a:solidFill>
                  <a:srgbClr val="C00000"/>
                </a:solidFill>
              </a:rPr>
              <a:t>Predictive Function?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>
                <a:solidFill>
                  <a:srgbClr val="C00000"/>
                </a:solidFill>
              </a:rPr>
              <a:t>Loss Function?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>
                <a:solidFill>
                  <a:srgbClr val="C00000"/>
                </a:solidFill>
              </a:rPr>
              <a:t>Parameter Estimation? 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Model Validation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798E9-B19C-DA43-BA11-E93B7B80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3FE45-9D16-6842-8C86-1D987AA23E54}" type="slidenum">
              <a:rPr lang="en-GB" smtClean="0"/>
              <a:t>34</a:t>
            </a:fld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65AF805-6FD1-F64F-86D8-8963F06F3471}"/>
              </a:ext>
            </a:extLst>
          </p:cNvPr>
          <p:cNvSpPr/>
          <p:nvPr/>
        </p:nvSpPr>
        <p:spPr>
          <a:xfrm>
            <a:off x="9369646" y="61391"/>
            <a:ext cx="22994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4.  </a:t>
            </a:r>
            <a:r>
              <a:rPr lang="en-GB" dirty="0" err="1">
                <a:solidFill>
                  <a:schemeClr val="bg2">
                    <a:lumMod val="50000"/>
                  </a:schemeClr>
                </a:solidFill>
              </a:rPr>
              <a:t>Softmax</a:t>
            </a:r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 Regression</a:t>
            </a:r>
          </a:p>
        </p:txBody>
      </p:sp>
    </p:spTree>
    <p:extLst>
      <p:ext uri="{BB962C8B-B14F-4D97-AF65-F5344CB8AC3E}">
        <p14:creationId xmlns:p14="http://schemas.microsoft.com/office/powerpoint/2010/main" val="31019180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B41AD-0D33-D649-BDBA-8817EA3F6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46" y="-20641"/>
            <a:ext cx="10515600" cy="1325563"/>
          </a:xfrm>
        </p:spPr>
        <p:txBody>
          <a:bodyPr/>
          <a:lstStyle/>
          <a:p>
            <a:r>
              <a:rPr lang="en-GB" dirty="0"/>
              <a:t>Predictive Function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FB75F48-990D-C844-8093-C5A019F964B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93253" y="1282699"/>
                <a:ext cx="5586418" cy="4351338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b="1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)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   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𝐸𝑥𝑝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𝜷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nary>
                          <m:naryPr>
                            <m:chr m:val="∑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p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𝐸𝑥𝑝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𝜷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den>
                    </m:f>
                  </m:oMath>
                </a14:m>
                <a:r>
                  <a:rPr lang="en-GB" sz="2400" dirty="0"/>
                  <a:t> </a:t>
                </a:r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Parameters</a:t>
                </a:r>
              </a:p>
              <a:p>
                <a:pPr marL="0" indent="0">
                  <a:buNone/>
                </a:pPr>
                <a:endParaRPr lang="en-GB" sz="2400" b="1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GB" sz="2400" b="1" dirty="0">
                    <a:solidFill>
                      <a:schemeClr val="bg1"/>
                    </a:solidFill>
                  </a:rPr>
                  <a:t>.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0, 0,…0 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 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p>
                    </m:sSup>
                  </m:oMath>
                </a14:m>
                <a:endParaRPr lang="en-GB" sz="2400" dirty="0"/>
              </a:p>
              <a:p>
                <a:pPr marL="0" indent="0">
                  <a:buNone/>
                </a:pPr>
                <a:endParaRPr lang="en-GB" sz="2400" b="1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GB" sz="2400" b="1" dirty="0">
                    <a:solidFill>
                      <a:schemeClr val="bg1"/>
                    </a:solidFill>
                  </a:rPr>
                  <a:t>.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 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p>
                    </m:sSup>
                  </m:oMath>
                </a14:m>
                <a:endParaRPr lang="en-GB" sz="2400" dirty="0"/>
              </a:p>
              <a:p>
                <a:pPr marL="0" indent="0">
                  <a:buNone/>
                </a:pPr>
                <a:r>
                  <a:rPr lang="en-GB" sz="1200" dirty="0"/>
                  <a:t>.</a:t>
                </a:r>
              </a:p>
              <a:p>
                <a:pPr marL="0" indent="0">
                  <a:buNone/>
                </a:pPr>
                <a:r>
                  <a:rPr lang="en-GB" sz="1200" dirty="0"/>
                  <a:t>.</a:t>
                </a:r>
              </a:p>
              <a:p>
                <a:pPr marL="0" indent="0">
                  <a:buNone/>
                </a:pPr>
                <a:r>
                  <a:rPr lang="en-GB" sz="1200" dirty="0"/>
                  <a:t>.</a:t>
                </a:r>
              </a:p>
              <a:p>
                <a:pPr marL="0" indent="0">
                  <a:buNone/>
                </a:pPr>
                <a:r>
                  <a:rPr lang="en-GB" sz="2400" b="1" dirty="0">
                    <a:solidFill>
                      <a:schemeClr val="bg1"/>
                    </a:solidFill>
                  </a:rPr>
                  <a:t>.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𝑪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 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p>
                    </m:sSup>
                  </m:oMath>
                </a14:m>
                <a:endParaRPr lang="en-GB" sz="24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FB75F48-990D-C844-8093-C5A019F964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3253" y="1282699"/>
                <a:ext cx="5586418" cy="4351338"/>
              </a:xfrm>
              <a:blipFill>
                <a:blip r:embed="rId3"/>
                <a:stretch>
                  <a:fillRect l="-1361" t="-2616" b="-58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798E9-B19C-DA43-BA11-E93B7B80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3FE45-9D16-6842-8C86-1D987AA23E54}" type="slidenum">
              <a:rPr lang="en-GB" smtClean="0"/>
              <a:t>35</a:t>
            </a:fld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65AF805-6FD1-F64F-86D8-8963F06F3471}"/>
              </a:ext>
            </a:extLst>
          </p:cNvPr>
          <p:cNvSpPr/>
          <p:nvPr/>
        </p:nvSpPr>
        <p:spPr>
          <a:xfrm>
            <a:off x="9369646" y="61391"/>
            <a:ext cx="22994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4.  </a:t>
            </a:r>
            <a:r>
              <a:rPr lang="en-GB" dirty="0" err="1">
                <a:solidFill>
                  <a:schemeClr val="bg2">
                    <a:lumMod val="50000"/>
                  </a:schemeClr>
                </a:solidFill>
              </a:rPr>
              <a:t>Softmax</a:t>
            </a:r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 Regression</a:t>
            </a:r>
          </a:p>
        </p:txBody>
      </p:sp>
    </p:spTree>
    <p:extLst>
      <p:ext uri="{BB962C8B-B14F-4D97-AF65-F5344CB8AC3E}">
        <p14:creationId xmlns:p14="http://schemas.microsoft.com/office/powerpoint/2010/main" val="21802653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B41AD-0D33-D649-BDBA-8817EA3F6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46" y="-20641"/>
            <a:ext cx="10515600" cy="1325563"/>
          </a:xfrm>
        </p:spPr>
        <p:txBody>
          <a:bodyPr/>
          <a:lstStyle/>
          <a:p>
            <a:r>
              <a:rPr lang="en-GB" dirty="0" err="1"/>
              <a:t>Softmax</a:t>
            </a:r>
            <a:r>
              <a:rPr lang="en-GB" dirty="0"/>
              <a:t>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B75F48-990D-C844-8093-C5A019F964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9582" y="1282699"/>
            <a:ext cx="558641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= Multinomial Logistic Regression </a:t>
            </a:r>
          </a:p>
          <a:p>
            <a:pPr marL="0" indent="0">
              <a:buNone/>
            </a:pPr>
            <a:r>
              <a:rPr lang="en-GB" dirty="0"/>
              <a:t>= Multinomial Logit Model</a:t>
            </a:r>
          </a:p>
          <a:p>
            <a:pPr marL="0" indent="0">
              <a:buNone/>
            </a:pPr>
            <a:endParaRPr lang="en-GB" dirty="0"/>
          </a:p>
          <a:p>
            <a:pPr marL="514350" indent="-514350">
              <a:buFont typeface="+mj-lt"/>
              <a:buAutoNum type="arabicPeriod"/>
            </a:pPr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Setting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Predictive Function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>
                <a:solidFill>
                  <a:srgbClr val="C00000"/>
                </a:solidFill>
              </a:rPr>
              <a:t>Loss Function?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>
                <a:solidFill>
                  <a:srgbClr val="C00000"/>
                </a:solidFill>
              </a:rPr>
              <a:t>Parameter Estimation? 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Model Validation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798E9-B19C-DA43-BA11-E93B7B80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3FE45-9D16-6842-8C86-1D987AA23E54}" type="slidenum">
              <a:rPr lang="en-GB" smtClean="0"/>
              <a:t>36</a:t>
            </a:fld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65AF805-6FD1-F64F-86D8-8963F06F3471}"/>
              </a:ext>
            </a:extLst>
          </p:cNvPr>
          <p:cNvSpPr/>
          <p:nvPr/>
        </p:nvSpPr>
        <p:spPr>
          <a:xfrm>
            <a:off x="9369646" y="61391"/>
            <a:ext cx="22994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4.  </a:t>
            </a:r>
            <a:r>
              <a:rPr lang="en-GB" dirty="0" err="1">
                <a:solidFill>
                  <a:schemeClr val="bg2">
                    <a:lumMod val="50000"/>
                  </a:schemeClr>
                </a:solidFill>
              </a:rPr>
              <a:t>Softmax</a:t>
            </a:r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 Regression</a:t>
            </a:r>
          </a:p>
        </p:txBody>
      </p:sp>
    </p:spTree>
    <p:extLst>
      <p:ext uri="{BB962C8B-B14F-4D97-AF65-F5344CB8AC3E}">
        <p14:creationId xmlns:p14="http://schemas.microsoft.com/office/powerpoint/2010/main" val="79491488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B41AD-0D33-D649-BDBA-8817EA3F6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46" y="-20641"/>
            <a:ext cx="10515600" cy="1325563"/>
          </a:xfrm>
        </p:spPr>
        <p:txBody>
          <a:bodyPr/>
          <a:lstStyle/>
          <a:p>
            <a:r>
              <a:rPr lang="en-GB" dirty="0"/>
              <a:t>Loss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B75F48-990D-C844-8093-C5A019F964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9582" y="1282699"/>
            <a:ext cx="5586418" cy="54387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Probabilistic model -&gt;  Likelihood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dirty="0"/>
              <a:t>The </a:t>
            </a:r>
            <a:r>
              <a:rPr lang="en-GB" sz="2400" b="1" dirty="0"/>
              <a:t>log likelihood </a:t>
            </a:r>
            <a:r>
              <a:rPr lang="en-GB" sz="2400" dirty="0"/>
              <a:t>is: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dirty="0"/>
              <a:t>We want a </a:t>
            </a:r>
            <a:r>
              <a:rPr lang="en-GB" sz="2400" b="1" dirty="0"/>
              <a:t>loss function </a:t>
            </a:r>
            <a:r>
              <a:rPr lang="en-GB" sz="2400" dirty="0"/>
              <a:t>-&gt; negative log-likelihood (</a:t>
            </a:r>
            <a:r>
              <a:rPr lang="en-GB" sz="2400" b="1" dirty="0"/>
              <a:t>Cross-Entropy</a:t>
            </a:r>
            <a:r>
              <a:rPr lang="en-GB" sz="2400" dirty="0"/>
              <a:t>)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798E9-B19C-DA43-BA11-E93B7B80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3FE45-9D16-6842-8C86-1D987AA23E54}" type="slidenum">
              <a:rPr lang="en-GB" smtClean="0"/>
              <a:t>37</a:t>
            </a:fld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65AF805-6FD1-F64F-86D8-8963F06F3471}"/>
              </a:ext>
            </a:extLst>
          </p:cNvPr>
          <p:cNvSpPr/>
          <p:nvPr/>
        </p:nvSpPr>
        <p:spPr>
          <a:xfrm>
            <a:off x="9369646" y="61391"/>
            <a:ext cx="22994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4.  </a:t>
            </a:r>
            <a:r>
              <a:rPr lang="en-GB" dirty="0" err="1">
                <a:solidFill>
                  <a:schemeClr val="bg2">
                    <a:lumMod val="50000"/>
                  </a:schemeClr>
                </a:solidFill>
              </a:rPr>
              <a:t>Softmax</a:t>
            </a:r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 Regression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14E39EB-F899-454F-A1D3-270141D065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7836" y="2762024"/>
            <a:ext cx="6756400" cy="146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84410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B41AD-0D33-D649-BDBA-8817EA3F6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46" y="-20641"/>
            <a:ext cx="10515600" cy="1325563"/>
          </a:xfrm>
        </p:spPr>
        <p:txBody>
          <a:bodyPr/>
          <a:lstStyle/>
          <a:p>
            <a:r>
              <a:rPr lang="en-GB" dirty="0" err="1"/>
              <a:t>Softmax</a:t>
            </a:r>
            <a:r>
              <a:rPr lang="en-GB" dirty="0"/>
              <a:t>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B75F48-990D-C844-8093-C5A019F964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9582" y="1282699"/>
            <a:ext cx="558641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= Multinomial Logistic Regression </a:t>
            </a:r>
          </a:p>
          <a:p>
            <a:pPr marL="0" indent="0">
              <a:buNone/>
            </a:pPr>
            <a:r>
              <a:rPr lang="en-GB" dirty="0"/>
              <a:t>= Multinomial Logit Model</a:t>
            </a:r>
          </a:p>
          <a:p>
            <a:pPr marL="0" indent="0">
              <a:buNone/>
            </a:pPr>
            <a:endParaRPr lang="en-GB" dirty="0"/>
          </a:p>
          <a:p>
            <a:pPr marL="514350" indent="-514350">
              <a:buFont typeface="+mj-lt"/>
              <a:buAutoNum type="arabicPeriod"/>
            </a:pPr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Setting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Predictive Function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Loss Function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>
                <a:solidFill>
                  <a:srgbClr val="C00000"/>
                </a:solidFill>
              </a:rPr>
              <a:t>Parameter Estimation? 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Model Validation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798E9-B19C-DA43-BA11-E93B7B80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3FE45-9D16-6842-8C86-1D987AA23E54}" type="slidenum">
              <a:rPr lang="en-GB" smtClean="0"/>
              <a:t>38</a:t>
            </a:fld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65AF805-6FD1-F64F-86D8-8963F06F3471}"/>
              </a:ext>
            </a:extLst>
          </p:cNvPr>
          <p:cNvSpPr/>
          <p:nvPr/>
        </p:nvSpPr>
        <p:spPr>
          <a:xfrm>
            <a:off x="9369646" y="61391"/>
            <a:ext cx="22994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4.  </a:t>
            </a:r>
            <a:r>
              <a:rPr lang="en-GB" dirty="0" err="1">
                <a:solidFill>
                  <a:schemeClr val="bg2">
                    <a:lumMod val="50000"/>
                  </a:schemeClr>
                </a:solidFill>
              </a:rPr>
              <a:t>Softmax</a:t>
            </a:r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 Regression</a:t>
            </a:r>
          </a:p>
        </p:txBody>
      </p:sp>
    </p:spTree>
    <p:extLst>
      <p:ext uri="{BB962C8B-B14F-4D97-AF65-F5344CB8AC3E}">
        <p14:creationId xmlns:p14="http://schemas.microsoft.com/office/powerpoint/2010/main" val="231084029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B41AD-0D33-D649-BDBA-8817EA3F6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46" y="-20641"/>
            <a:ext cx="10515600" cy="1325563"/>
          </a:xfrm>
        </p:spPr>
        <p:txBody>
          <a:bodyPr/>
          <a:lstStyle/>
          <a:p>
            <a:r>
              <a:rPr lang="en-GB" dirty="0"/>
              <a:t>Parameter Estimation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B75F48-990D-C844-8093-C5A019F964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9582" y="1282699"/>
            <a:ext cx="558641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The negative log-likelihood or cross entropy loss is </a:t>
            </a:r>
            <a:r>
              <a:rPr lang="en-GB" b="1" dirty="0"/>
              <a:t>differentiable</a:t>
            </a:r>
            <a:r>
              <a:rPr lang="en-GB" dirty="0"/>
              <a:t> and </a:t>
            </a:r>
            <a:r>
              <a:rPr lang="en-GB" b="1" dirty="0"/>
              <a:t>convex</a:t>
            </a:r>
            <a:r>
              <a:rPr lang="en-GB" dirty="0"/>
              <a:t>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Use </a:t>
            </a:r>
            <a:r>
              <a:rPr lang="en-GB" b="1" dirty="0">
                <a:solidFill>
                  <a:schemeClr val="accent1"/>
                </a:solidFill>
              </a:rPr>
              <a:t>gradient descent </a:t>
            </a:r>
            <a:r>
              <a:rPr lang="en-GB" dirty="0"/>
              <a:t>to find the parameters.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798E9-B19C-DA43-BA11-E93B7B80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3FE45-9D16-6842-8C86-1D987AA23E54}" type="slidenum">
              <a:rPr lang="en-GB" smtClean="0"/>
              <a:t>39</a:t>
            </a:fld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65AF805-6FD1-F64F-86D8-8963F06F3471}"/>
              </a:ext>
            </a:extLst>
          </p:cNvPr>
          <p:cNvSpPr/>
          <p:nvPr/>
        </p:nvSpPr>
        <p:spPr>
          <a:xfrm>
            <a:off x="9369646" y="61391"/>
            <a:ext cx="22994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4.  </a:t>
            </a:r>
            <a:r>
              <a:rPr lang="en-GB" dirty="0" err="1">
                <a:solidFill>
                  <a:schemeClr val="bg2">
                    <a:lumMod val="50000"/>
                  </a:schemeClr>
                </a:solidFill>
              </a:rPr>
              <a:t>Softmax</a:t>
            </a:r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 Regression</a:t>
            </a:r>
          </a:p>
        </p:txBody>
      </p:sp>
    </p:spTree>
    <p:extLst>
      <p:ext uri="{BB962C8B-B14F-4D97-AF65-F5344CB8AC3E}">
        <p14:creationId xmlns:p14="http://schemas.microsoft.com/office/powerpoint/2010/main" val="42558580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B41AD-0D33-D649-BDBA-8817EA3F6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46" y="-20641"/>
            <a:ext cx="10515600" cy="1325563"/>
          </a:xfrm>
        </p:spPr>
        <p:txBody>
          <a:bodyPr/>
          <a:lstStyle/>
          <a:p>
            <a:r>
              <a:rPr lang="en-GB" dirty="0"/>
              <a:t>Scope of this course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B75F48-990D-C844-8093-C5A019F964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9582" y="1282699"/>
            <a:ext cx="5586418" cy="4351338"/>
          </a:xfrm>
        </p:spPr>
        <p:txBody>
          <a:bodyPr>
            <a:normAutofit fontScale="92500" lnSpcReduction="10000"/>
          </a:bodyPr>
          <a:lstStyle/>
          <a:p>
            <a:r>
              <a:rPr lang="en-GB" sz="2400" dirty="0"/>
              <a:t>Supervised Learning: </a:t>
            </a:r>
          </a:p>
          <a:p>
            <a:pPr marL="0" indent="0">
              <a:buNone/>
            </a:pPr>
            <a:r>
              <a:rPr lang="en-GB" sz="2400" b="1" dirty="0"/>
              <a:t>	Classification</a:t>
            </a:r>
          </a:p>
          <a:p>
            <a:endParaRPr lang="en-GB" sz="2400" dirty="0"/>
          </a:p>
          <a:p>
            <a:r>
              <a:rPr lang="en-GB" sz="2400" dirty="0"/>
              <a:t>Models: </a:t>
            </a:r>
          </a:p>
          <a:p>
            <a:pPr marL="0" indent="0">
              <a:buNone/>
            </a:pPr>
            <a:r>
              <a:rPr lang="en-GB" sz="2400" dirty="0"/>
              <a:t>	Logistic Regression, </a:t>
            </a:r>
            <a:r>
              <a:rPr lang="en-GB" sz="2400" dirty="0" err="1"/>
              <a:t>Softmax</a:t>
            </a:r>
            <a:r>
              <a:rPr lang="en-GB" sz="2400" dirty="0"/>
              <a:t> 	Regression, Decision Tree, Random 	Forest</a:t>
            </a:r>
          </a:p>
          <a:p>
            <a:endParaRPr lang="en-GB" sz="2400" dirty="0"/>
          </a:p>
          <a:p>
            <a:r>
              <a:rPr lang="en-GB" sz="2400" dirty="0"/>
              <a:t>ML concepts:</a:t>
            </a:r>
          </a:p>
          <a:p>
            <a:pPr marL="0" indent="0">
              <a:buNone/>
            </a:pPr>
            <a:r>
              <a:rPr lang="en-GB" sz="2400" dirty="0"/>
              <a:t>	Predictive Function, Cost Function, 	Overfitting, Cross Validation, 	Regularization, Bagging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798E9-B19C-DA43-BA11-E93B7B80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3FE45-9D16-6842-8C86-1D987AA23E54}" type="slidenum">
              <a:rPr lang="en-GB" smtClean="0"/>
              <a:t>4</a:t>
            </a:fld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33BA065-31A5-5643-B7A9-69DA75F68740}"/>
              </a:ext>
            </a:extLst>
          </p:cNvPr>
          <p:cNvSpPr/>
          <p:nvPr/>
        </p:nvSpPr>
        <p:spPr>
          <a:xfrm>
            <a:off x="7427122" y="1479053"/>
            <a:ext cx="4098129" cy="38164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200" dirty="0"/>
              <a:t>Concept </a:t>
            </a:r>
          </a:p>
          <a:p>
            <a:pPr algn="ctr"/>
            <a:r>
              <a:rPr lang="en-GB" sz="2200" dirty="0"/>
              <a:t>explanation </a:t>
            </a:r>
          </a:p>
          <a:p>
            <a:pPr algn="ctr"/>
            <a:r>
              <a:rPr lang="en-GB" sz="2200" dirty="0"/>
              <a:t> </a:t>
            </a:r>
          </a:p>
          <a:p>
            <a:pPr algn="ctr"/>
            <a:r>
              <a:rPr lang="en-GB" sz="2200" dirty="0"/>
              <a:t>+  </a:t>
            </a:r>
          </a:p>
          <a:p>
            <a:pPr algn="ctr"/>
            <a:endParaRPr lang="en-GB" sz="2200" dirty="0"/>
          </a:p>
          <a:p>
            <a:pPr algn="ctr"/>
            <a:r>
              <a:rPr lang="en-GB" sz="2200" dirty="0"/>
              <a:t>Maths</a:t>
            </a:r>
          </a:p>
          <a:p>
            <a:pPr algn="ctr"/>
            <a:endParaRPr lang="en-GB" sz="2200" dirty="0"/>
          </a:p>
          <a:p>
            <a:pPr algn="ctr"/>
            <a:r>
              <a:rPr lang="en-GB" sz="2200" dirty="0"/>
              <a:t>+  </a:t>
            </a:r>
          </a:p>
          <a:p>
            <a:pPr algn="ctr"/>
            <a:endParaRPr lang="en-GB" sz="2200" dirty="0"/>
          </a:p>
          <a:p>
            <a:pPr algn="ctr"/>
            <a:r>
              <a:rPr lang="en-GB" sz="2200" dirty="0"/>
              <a:t>R Lab </a:t>
            </a:r>
          </a:p>
          <a:p>
            <a:pPr algn="ctr"/>
            <a:r>
              <a:rPr lang="en-GB" sz="2200" dirty="0"/>
              <a:t>exercises</a:t>
            </a:r>
          </a:p>
        </p:txBody>
      </p:sp>
      <p:sp>
        <p:nvSpPr>
          <p:cNvPr id="7" name="Left Bracket 6">
            <a:extLst>
              <a:ext uri="{FF2B5EF4-FFF2-40B4-BE49-F238E27FC236}">
                <a16:creationId xmlns:a16="http://schemas.microsoft.com/office/drawing/2014/main" id="{F5269E35-F1ED-C14C-B066-09BE440DBD1B}"/>
              </a:ext>
            </a:extLst>
          </p:cNvPr>
          <p:cNvSpPr/>
          <p:nvPr/>
        </p:nvSpPr>
        <p:spPr>
          <a:xfrm>
            <a:off x="7958138" y="1296987"/>
            <a:ext cx="157162" cy="4460876"/>
          </a:xfrm>
          <a:prstGeom prst="leftBracket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Left Bracket 7">
            <a:extLst>
              <a:ext uri="{FF2B5EF4-FFF2-40B4-BE49-F238E27FC236}">
                <a16:creationId xmlns:a16="http://schemas.microsoft.com/office/drawing/2014/main" id="{7A6DB5A3-905B-354A-BF2C-CC56F33A7F33}"/>
              </a:ext>
            </a:extLst>
          </p:cNvPr>
          <p:cNvSpPr/>
          <p:nvPr/>
        </p:nvSpPr>
        <p:spPr>
          <a:xfrm rot="10800000">
            <a:off x="10725146" y="1296987"/>
            <a:ext cx="157162" cy="4460876"/>
          </a:xfrm>
          <a:prstGeom prst="leftBracket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1504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animBg="1"/>
      <p:bldP spid="8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B41AD-0D33-D649-BDBA-8817EA3F6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46" y="-20641"/>
            <a:ext cx="10515600" cy="1325563"/>
          </a:xfrm>
        </p:spPr>
        <p:txBody>
          <a:bodyPr/>
          <a:lstStyle/>
          <a:p>
            <a:r>
              <a:rPr lang="en-GB" dirty="0" err="1"/>
              <a:t>Softmax</a:t>
            </a:r>
            <a:r>
              <a:rPr lang="en-GB" dirty="0"/>
              <a:t>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B75F48-990D-C844-8093-C5A019F964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9582" y="1282699"/>
            <a:ext cx="558641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= Multinomial Logistic Regression </a:t>
            </a:r>
          </a:p>
          <a:p>
            <a:pPr marL="0" indent="0">
              <a:buNone/>
            </a:pPr>
            <a:r>
              <a:rPr lang="en-GB" dirty="0"/>
              <a:t>= Multinomial Logit Model</a:t>
            </a:r>
          </a:p>
          <a:p>
            <a:pPr marL="0" indent="0">
              <a:buNone/>
            </a:pPr>
            <a:endParaRPr lang="en-GB" dirty="0"/>
          </a:p>
          <a:p>
            <a:pPr marL="514350" indent="-514350">
              <a:buFont typeface="+mj-lt"/>
              <a:buAutoNum type="arabicPeriod"/>
            </a:pPr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Setting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Predictive Function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Loss Function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Parameter Estimation 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Model Validation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798E9-B19C-DA43-BA11-E93B7B80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3FE45-9D16-6842-8C86-1D987AA23E54}" type="slidenum">
              <a:rPr lang="en-GB" smtClean="0"/>
              <a:t>40</a:t>
            </a:fld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65AF805-6FD1-F64F-86D8-8963F06F3471}"/>
              </a:ext>
            </a:extLst>
          </p:cNvPr>
          <p:cNvSpPr/>
          <p:nvPr/>
        </p:nvSpPr>
        <p:spPr>
          <a:xfrm>
            <a:off x="9369646" y="61391"/>
            <a:ext cx="22994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4.  </a:t>
            </a:r>
            <a:r>
              <a:rPr lang="en-GB" dirty="0" err="1">
                <a:solidFill>
                  <a:schemeClr val="bg2">
                    <a:lumMod val="50000"/>
                  </a:schemeClr>
                </a:solidFill>
              </a:rPr>
              <a:t>Softmax</a:t>
            </a:r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 Regression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537B12D-B01E-E24A-AC01-63BB7C1ECE92}"/>
              </a:ext>
            </a:extLst>
          </p:cNvPr>
          <p:cNvSpPr/>
          <p:nvPr/>
        </p:nvSpPr>
        <p:spPr>
          <a:xfrm>
            <a:off x="509582" y="5894685"/>
            <a:ext cx="18821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/>
              <a:t>To do: Lab Ex.</a:t>
            </a:r>
          </a:p>
        </p:txBody>
      </p:sp>
    </p:spTree>
    <p:extLst>
      <p:ext uri="{BB962C8B-B14F-4D97-AF65-F5344CB8AC3E}">
        <p14:creationId xmlns:p14="http://schemas.microsoft.com/office/powerpoint/2010/main" val="76901879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B41AD-0D33-D649-BDBA-8817EA3F6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46" y="-20641"/>
            <a:ext cx="10515600" cy="1325563"/>
          </a:xfrm>
        </p:spPr>
        <p:txBody>
          <a:bodyPr/>
          <a:lstStyle/>
          <a:p>
            <a:r>
              <a:rPr lang="en-GB" dirty="0"/>
              <a:t>Relation to Neural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B75F48-990D-C844-8093-C5A019F964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9582" y="1282699"/>
            <a:ext cx="5586418" cy="4351338"/>
          </a:xfrm>
        </p:spPr>
        <p:txBody>
          <a:bodyPr>
            <a:normAutofit/>
          </a:bodyPr>
          <a:lstStyle/>
          <a:p>
            <a:r>
              <a:rPr lang="en-GB" dirty="0"/>
              <a:t>Last layer of many deep learning classifiers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798E9-B19C-DA43-BA11-E93B7B80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24903" y="6242048"/>
            <a:ext cx="2743200" cy="365125"/>
          </a:xfrm>
        </p:spPr>
        <p:txBody>
          <a:bodyPr/>
          <a:lstStyle/>
          <a:p>
            <a:fld id="{1FD3FE45-9D16-6842-8C86-1D987AA23E54}" type="slidenum">
              <a:rPr lang="en-GB" smtClean="0"/>
              <a:t>41</a:t>
            </a:fld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65AF805-6FD1-F64F-86D8-8963F06F3471}"/>
              </a:ext>
            </a:extLst>
          </p:cNvPr>
          <p:cNvSpPr/>
          <p:nvPr/>
        </p:nvSpPr>
        <p:spPr>
          <a:xfrm>
            <a:off x="9369646" y="61391"/>
            <a:ext cx="22994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4.  </a:t>
            </a:r>
            <a:r>
              <a:rPr lang="en-GB" dirty="0" err="1">
                <a:solidFill>
                  <a:schemeClr val="bg2">
                    <a:lumMod val="50000"/>
                  </a:schemeClr>
                </a:solidFill>
              </a:rPr>
              <a:t>Softmax</a:t>
            </a:r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 Regression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03CDB717-3598-8344-BA02-017B166FF2E6}"/>
                  </a:ext>
                </a:extLst>
              </p:cNvPr>
              <p:cNvSpPr/>
              <p:nvPr/>
            </p:nvSpPr>
            <p:spPr>
              <a:xfrm>
                <a:off x="3559650" y="2547250"/>
                <a:ext cx="702129" cy="702129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03CDB717-3598-8344-BA02-017B166FF2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9650" y="2547250"/>
                <a:ext cx="702129" cy="702129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67B035FD-A900-4F41-B9B6-3488BD5C9064}"/>
                  </a:ext>
                </a:extLst>
              </p:cNvPr>
              <p:cNvSpPr/>
              <p:nvPr/>
            </p:nvSpPr>
            <p:spPr>
              <a:xfrm>
                <a:off x="3559649" y="3478315"/>
                <a:ext cx="702129" cy="702129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67B035FD-A900-4F41-B9B6-3488BD5C90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9649" y="3478315"/>
                <a:ext cx="702129" cy="702129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243C3391-1CD6-8542-85D2-C1BC51ABEDFE}"/>
                  </a:ext>
                </a:extLst>
              </p:cNvPr>
              <p:cNvSpPr/>
              <p:nvPr/>
            </p:nvSpPr>
            <p:spPr>
              <a:xfrm>
                <a:off x="3584141" y="4454745"/>
                <a:ext cx="702129" cy="702129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243C3391-1CD6-8542-85D2-C1BC51ABED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4141" y="4454745"/>
                <a:ext cx="702129" cy="702129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CC75AE17-1AAC-9E4F-8B4F-7F7731D6260D}"/>
                  </a:ext>
                </a:extLst>
              </p:cNvPr>
              <p:cNvSpPr/>
              <p:nvPr/>
            </p:nvSpPr>
            <p:spPr>
              <a:xfrm>
                <a:off x="3584141" y="5829292"/>
                <a:ext cx="702129" cy="702129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CC75AE17-1AAC-9E4F-8B4F-7F7731D626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4141" y="5829292"/>
                <a:ext cx="702129" cy="702129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839432F4-ABD5-AC4A-A3CC-0F92F53895F1}"/>
                  </a:ext>
                </a:extLst>
              </p:cNvPr>
              <p:cNvSpPr/>
              <p:nvPr/>
            </p:nvSpPr>
            <p:spPr>
              <a:xfrm>
                <a:off x="6111675" y="2514594"/>
                <a:ext cx="702129" cy="702129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839432F4-ABD5-AC4A-A3CC-0F92F53895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1675" y="2514594"/>
                <a:ext cx="702129" cy="702129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D615EAED-03DC-BD43-810D-660D5922D40F}"/>
                  </a:ext>
                </a:extLst>
              </p:cNvPr>
              <p:cNvSpPr/>
              <p:nvPr/>
            </p:nvSpPr>
            <p:spPr>
              <a:xfrm>
                <a:off x="6111673" y="3461985"/>
                <a:ext cx="702129" cy="702129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D615EAED-03DC-BD43-810D-660D5922D4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1673" y="3461985"/>
                <a:ext cx="702129" cy="702129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12FDD725-50DC-CC49-87B6-DAE19F56B394}"/>
                  </a:ext>
                </a:extLst>
              </p:cNvPr>
              <p:cNvSpPr/>
              <p:nvPr/>
            </p:nvSpPr>
            <p:spPr>
              <a:xfrm>
                <a:off x="6111673" y="4687137"/>
                <a:ext cx="702129" cy="702129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12FDD725-50DC-CC49-87B6-DAE19F56B3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1673" y="4687137"/>
                <a:ext cx="702129" cy="702129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15F4524-D42D-844D-9742-59E6A9A008EE}"/>
              </a:ext>
            </a:extLst>
          </p:cNvPr>
          <p:cNvCxnSpPr>
            <a:stCxn id="6" idx="6"/>
            <a:endCxn id="10" idx="2"/>
          </p:cNvCxnSpPr>
          <p:nvPr/>
        </p:nvCxnSpPr>
        <p:spPr>
          <a:xfrm flipV="1">
            <a:off x="4261779" y="2865659"/>
            <a:ext cx="1849896" cy="326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110D9DC-33C3-AB4B-BD18-EED2F08DAB09}"/>
              </a:ext>
            </a:extLst>
          </p:cNvPr>
          <p:cNvCxnSpPr>
            <a:cxnSpLocks/>
            <a:stCxn id="6" idx="6"/>
            <a:endCxn id="11" idx="2"/>
          </p:cNvCxnSpPr>
          <p:nvPr/>
        </p:nvCxnSpPr>
        <p:spPr>
          <a:xfrm>
            <a:off x="4261779" y="2898315"/>
            <a:ext cx="1849894" cy="9147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A05B786-FBD9-D94B-9EDF-7BEF754F849A}"/>
              </a:ext>
            </a:extLst>
          </p:cNvPr>
          <p:cNvCxnSpPr>
            <a:cxnSpLocks/>
            <a:stCxn id="6" idx="6"/>
            <a:endCxn id="12" idx="2"/>
          </p:cNvCxnSpPr>
          <p:nvPr/>
        </p:nvCxnSpPr>
        <p:spPr>
          <a:xfrm>
            <a:off x="4261779" y="2898315"/>
            <a:ext cx="1849894" cy="21398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FE493E1-2622-4845-B11B-2B5A876047F8}"/>
              </a:ext>
            </a:extLst>
          </p:cNvPr>
          <p:cNvCxnSpPr>
            <a:cxnSpLocks/>
            <a:stCxn id="7" idx="6"/>
            <a:endCxn id="10" idx="2"/>
          </p:cNvCxnSpPr>
          <p:nvPr/>
        </p:nvCxnSpPr>
        <p:spPr>
          <a:xfrm flipV="1">
            <a:off x="4261778" y="2865659"/>
            <a:ext cx="1849897" cy="9637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21778E6-8C64-B94C-8845-08CF6418D2AA}"/>
              </a:ext>
            </a:extLst>
          </p:cNvPr>
          <p:cNvCxnSpPr>
            <a:cxnSpLocks/>
            <a:stCxn id="7" idx="6"/>
            <a:endCxn id="11" idx="2"/>
          </p:cNvCxnSpPr>
          <p:nvPr/>
        </p:nvCxnSpPr>
        <p:spPr>
          <a:xfrm flipV="1">
            <a:off x="4261778" y="3813050"/>
            <a:ext cx="1849895" cy="163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A3B7322-BB1B-A34E-B6C0-C2A9C1D62539}"/>
              </a:ext>
            </a:extLst>
          </p:cNvPr>
          <p:cNvCxnSpPr>
            <a:cxnSpLocks/>
            <a:stCxn id="7" idx="6"/>
            <a:endCxn id="12" idx="2"/>
          </p:cNvCxnSpPr>
          <p:nvPr/>
        </p:nvCxnSpPr>
        <p:spPr>
          <a:xfrm>
            <a:off x="4261778" y="3829380"/>
            <a:ext cx="1849895" cy="12088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136178A3-87A6-994C-98AD-AD9CAFAE40E6}"/>
              </a:ext>
            </a:extLst>
          </p:cNvPr>
          <p:cNvCxnSpPr>
            <a:cxnSpLocks/>
            <a:stCxn id="8" idx="6"/>
            <a:endCxn id="10" idx="2"/>
          </p:cNvCxnSpPr>
          <p:nvPr/>
        </p:nvCxnSpPr>
        <p:spPr>
          <a:xfrm flipV="1">
            <a:off x="4286270" y="2865659"/>
            <a:ext cx="1825405" cy="19401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FE957FE-B15B-B84E-BC0B-7D1281409749}"/>
              </a:ext>
            </a:extLst>
          </p:cNvPr>
          <p:cNvCxnSpPr>
            <a:cxnSpLocks/>
            <a:stCxn id="8" idx="6"/>
            <a:endCxn id="11" idx="2"/>
          </p:cNvCxnSpPr>
          <p:nvPr/>
        </p:nvCxnSpPr>
        <p:spPr>
          <a:xfrm flipV="1">
            <a:off x="4286270" y="3813050"/>
            <a:ext cx="1825403" cy="9927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D7B615F-5CB7-0A45-9AF8-E6D16E510F60}"/>
              </a:ext>
            </a:extLst>
          </p:cNvPr>
          <p:cNvCxnSpPr>
            <a:cxnSpLocks/>
            <a:stCxn id="8" idx="6"/>
            <a:endCxn id="12" idx="2"/>
          </p:cNvCxnSpPr>
          <p:nvPr/>
        </p:nvCxnSpPr>
        <p:spPr>
          <a:xfrm>
            <a:off x="4286270" y="4805810"/>
            <a:ext cx="1825403" cy="2323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AD52B58C-CE9A-BB4E-AC1E-CCAA9F39BE38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>
          <a:xfrm flipV="1">
            <a:off x="4286270" y="2865659"/>
            <a:ext cx="1825405" cy="33146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D89F9B2-2520-F144-8B54-BFC39DBD21C4}"/>
              </a:ext>
            </a:extLst>
          </p:cNvPr>
          <p:cNvCxnSpPr>
            <a:cxnSpLocks/>
            <a:stCxn id="9" idx="6"/>
            <a:endCxn id="11" idx="2"/>
          </p:cNvCxnSpPr>
          <p:nvPr/>
        </p:nvCxnSpPr>
        <p:spPr>
          <a:xfrm flipV="1">
            <a:off x="4286270" y="3813050"/>
            <a:ext cx="1825403" cy="23673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2C092AE-0C9A-F948-AEA5-5F3163A7BB70}"/>
              </a:ext>
            </a:extLst>
          </p:cNvPr>
          <p:cNvCxnSpPr>
            <a:cxnSpLocks/>
            <a:stCxn id="9" idx="6"/>
            <a:endCxn id="12" idx="2"/>
          </p:cNvCxnSpPr>
          <p:nvPr/>
        </p:nvCxnSpPr>
        <p:spPr>
          <a:xfrm flipV="1">
            <a:off x="4286270" y="5038202"/>
            <a:ext cx="1825403" cy="11421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3F7E86FF-166D-0742-9034-A3C1F82F008B}"/>
              </a:ext>
            </a:extLst>
          </p:cNvPr>
          <p:cNvSpPr txBox="1"/>
          <p:nvPr/>
        </p:nvSpPr>
        <p:spPr>
          <a:xfrm>
            <a:off x="6309482" y="4075777"/>
            <a:ext cx="24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.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92621B3-ACF6-F54C-8A0D-BA9B1032FA73}"/>
              </a:ext>
            </a:extLst>
          </p:cNvPr>
          <p:cNvSpPr txBox="1"/>
          <p:nvPr/>
        </p:nvSpPr>
        <p:spPr>
          <a:xfrm>
            <a:off x="6314925" y="4179190"/>
            <a:ext cx="24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.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E0133C9-2A78-6044-A46E-296CE3B3AB1D}"/>
              </a:ext>
            </a:extLst>
          </p:cNvPr>
          <p:cNvSpPr txBox="1"/>
          <p:nvPr/>
        </p:nvSpPr>
        <p:spPr>
          <a:xfrm>
            <a:off x="6320364" y="4282603"/>
            <a:ext cx="24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.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2CE3113-85B8-8347-B029-C50E15A9456B}"/>
              </a:ext>
            </a:extLst>
          </p:cNvPr>
          <p:cNvSpPr txBox="1"/>
          <p:nvPr/>
        </p:nvSpPr>
        <p:spPr>
          <a:xfrm>
            <a:off x="2568386" y="3023584"/>
            <a:ext cx="317716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</a:t>
            </a:r>
          </a:p>
          <a:p>
            <a:r>
              <a:rPr lang="en-GB" dirty="0"/>
              <a:t>o</a:t>
            </a:r>
          </a:p>
          <a:p>
            <a:r>
              <a:rPr lang="en-GB" dirty="0"/>
              <a:t>v</a:t>
            </a:r>
          </a:p>
          <a:p>
            <a:r>
              <a:rPr lang="en-GB" dirty="0"/>
              <a:t>a</a:t>
            </a:r>
          </a:p>
          <a:p>
            <a:r>
              <a:rPr lang="en-GB" dirty="0"/>
              <a:t>r</a:t>
            </a:r>
          </a:p>
          <a:p>
            <a:r>
              <a:rPr lang="en-GB" dirty="0"/>
              <a:t>i</a:t>
            </a:r>
          </a:p>
          <a:p>
            <a:r>
              <a:rPr lang="en-GB" dirty="0"/>
              <a:t>a</a:t>
            </a:r>
          </a:p>
          <a:p>
            <a:r>
              <a:rPr lang="en-GB" dirty="0"/>
              <a:t>t</a:t>
            </a:r>
          </a:p>
          <a:p>
            <a:r>
              <a:rPr lang="en-GB" dirty="0"/>
              <a:t>e</a:t>
            </a:r>
          </a:p>
          <a:p>
            <a:r>
              <a:rPr lang="en-GB" dirty="0"/>
              <a:t>s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8C43868-5D7D-8449-ADE7-3826CF2D03A6}"/>
              </a:ext>
            </a:extLst>
          </p:cNvPr>
          <p:cNvSpPr txBox="1"/>
          <p:nvPr/>
        </p:nvSpPr>
        <p:spPr>
          <a:xfrm>
            <a:off x="5909450" y="2045186"/>
            <a:ext cx="946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#classes</a:t>
            </a:r>
          </a:p>
        </p:txBody>
      </p:sp>
      <p:sp>
        <p:nvSpPr>
          <p:cNvPr id="54" name="Right Brace 53">
            <a:extLst>
              <a:ext uri="{FF2B5EF4-FFF2-40B4-BE49-F238E27FC236}">
                <a16:creationId xmlns:a16="http://schemas.microsoft.com/office/drawing/2014/main" id="{8136AEB9-D1F1-D949-9355-8C785526720A}"/>
              </a:ext>
            </a:extLst>
          </p:cNvPr>
          <p:cNvSpPr/>
          <p:nvPr/>
        </p:nvSpPr>
        <p:spPr>
          <a:xfrm>
            <a:off x="7765625" y="2569881"/>
            <a:ext cx="382353" cy="2868209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33900D8A-29BF-EC4A-B136-09CBF81814BC}"/>
              </a:ext>
            </a:extLst>
          </p:cNvPr>
          <p:cNvSpPr/>
          <p:nvPr/>
        </p:nvSpPr>
        <p:spPr>
          <a:xfrm>
            <a:off x="7223412" y="2038960"/>
            <a:ext cx="14610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err="1"/>
              <a:t>Softmax</a:t>
            </a:r>
            <a:r>
              <a:rPr lang="en-GB" dirty="0"/>
              <a:t> layer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DF638FF7-331C-6D44-8467-95BB15A00181}"/>
                  </a:ext>
                </a:extLst>
              </p:cNvPr>
              <p:cNvSpPr/>
              <p:nvPr/>
            </p:nvSpPr>
            <p:spPr>
              <a:xfrm>
                <a:off x="8925633" y="2571988"/>
                <a:ext cx="702129" cy="702129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DF638FF7-331C-6D44-8467-95BB15A001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5633" y="2571988"/>
                <a:ext cx="702129" cy="702129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00BF69CF-E675-CA45-AE91-D6E94C01C76A}"/>
                  </a:ext>
                </a:extLst>
              </p:cNvPr>
              <p:cNvSpPr/>
              <p:nvPr/>
            </p:nvSpPr>
            <p:spPr>
              <a:xfrm>
                <a:off x="8925633" y="3477061"/>
                <a:ext cx="702129" cy="702129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00BF69CF-E675-CA45-AE91-D6E94C01C7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5633" y="3477061"/>
                <a:ext cx="702129" cy="702129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0C30F4EF-2259-AA48-9D94-0F32954B2E25}"/>
                  </a:ext>
                </a:extLst>
              </p:cNvPr>
              <p:cNvSpPr/>
              <p:nvPr/>
            </p:nvSpPr>
            <p:spPr>
              <a:xfrm>
                <a:off x="8946727" y="4687137"/>
                <a:ext cx="702129" cy="702129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0C30F4EF-2259-AA48-9D94-0F32954B2E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6727" y="4687137"/>
                <a:ext cx="702129" cy="702129"/>
              </a:xfrm>
              <a:prstGeom prst="ellipse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TextBox 58">
            <a:extLst>
              <a:ext uri="{FF2B5EF4-FFF2-40B4-BE49-F238E27FC236}">
                <a16:creationId xmlns:a16="http://schemas.microsoft.com/office/drawing/2014/main" id="{0B2A876A-FBB6-ED48-8AE4-A2E024FF51E5}"/>
              </a:ext>
            </a:extLst>
          </p:cNvPr>
          <p:cNvSpPr txBox="1"/>
          <p:nvPr/>
        </p:nvSpPr>
        <p:spPr>
          <a:xfrm>
            <a:off x="10252170" y="2210790"/>
            <a:ext cx="306494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</a:t>
            </a:r>
          </a:p>
          <a:p>
            <a:r>
              <a:rPr lang="en-GB" dirty="0"/>
              <a:t>r</a:t>
            </a:r>
          </a:p>
          <a:p>
            <a:r>
              <a:rPr lang="en-GB" dirty="0"/>
              <a:t>o</a:t>
            </a:r>
          </a:p>
          <a:p>
            <a:r>
              <a:rPr lang="en-GB" dirty="0"/>
              <a:t>b</a:t>
            </a:r>
          </a:p>
          <a:p>
            <a:r>
              <a:rPr lang="en-GB" dirty="0"/>
              <a:t>a</a:t>
            </a:r>
          </a:p>
          <a:p>
            <a:r>
              <a:rPr lang="en-GB" dirty="0"/>
              <a:t>b</a:t>
            </a:r>
          </a:p>
          <a:p>
            <a:r>
              <a:rPr lang="en-GB" dirty="0"/>
              <a:t>i</a:t>
            </a:r>
          </a:p>
          <a:p>
            <a:r>
              <a:rPr lang="en-GB" dirty="0"/>
              <a:t>l</a:t>
            </a:r>
          </a:p>
          <a:p>
            <a:r>
              <a:rPr lang="en-GB" dirty="0"/>
              <a:t>i</a:t>
            </a:r>
          </a:p>
          <a:p>
            <a:r>
              <a:rPr lang="en-GB" dirty="0"/>
              <a:t>t</a:t>
            </a:r>
          </a:p>
          <a:p>
            <a:r>
              <a:rPr lang="en-GB" dirty="0"/>
              <a:t>i</a:t>
            </a:r>
          </a:p>
          <a:p>
            <a:r>
              <a:rPr lang="en-GB" dirty="0"/>
              <a:t>e</a:t>
            </a:r>
          </a:p>
          <a:p>
            <a:r>
              <a:rPr lang="en-GB" dirty="0"/>
              <a:t>s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9C57A5D-05C7-8246-B2B0-7F8A5C14DB51}"/>
              </a:ext>
            </a:extLst>
          </p:cNvPr>
          <p:cNvSpPr txBox="1"/>
          <p:nvPr/>
        </p:nvSpPr>
        <p:spPr>
          <a:xfrm>
            <a:off x="3816649" y="5158908"/>
            <a:ext cx="24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.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9E4A4050-BDAE-7B4E-BC26-07D3B74CF114}"/>
              </a:ext>
            </a:extLst>
          </p:cNvPr>
          <p:cNvSpPr txBox="1"/>
          <p:nvPr/>
        </p:nvSpPr>
        <p:spPr>
          <a:xfrm>
            <a:off x="3822092" y="5262321"/>
            <a:ext cx="24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.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9E928764-0507-5D44-8D70-E436DC6C78CE}"/>
              </a:ext>
            </a:extLst>
          </p:cNvPr>
          <p:cNvSpPr txBox="1"/>
          <p:nvPr/>
        </p:nvSpPr>
        <p:spPr>
          <a:xfrm>
            <a:off x="3827531" y="5365734"/>
            <a:ext cx="24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08B93E4F-53A0-1447-80B3-C1D889D57F8C}"/>
                  </a:ext>
                </a:extLst>
              </p:cNvPr>
              <p:cNvSpPr txBox="1"/>
              <p:nvPr/>
            </p:nvSpPr>
            <p:spPr>
              <a:xfrm>
                <a:off x="4943255" y="2541322"/>
                <a:ext cx="412742" cy="289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1,1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08B93E4F-53A0-1447-80B3-C1D889D57F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3255" y="2541322"/>
                <a:ext cx="412742" cy="289182"/>
              </a:xfrm>
              <a:prstGeom prst="rect">
                <a:avLst/>
              </a:prstGeom>
              <a:blipFill>
                <a:blip r:embed="rId13"/>
                <a:stretch>
                  <a:fillRect l="-17647" b="-25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9FCB9684-C391-1048-B0F8-A89EED12B7A3}"/>
                  </a:ext>
                </a:extLst>
              </p:cNvPr>
              <p:cNvSpPr txBox="1"/>
              <p:nvPr/>
            </p:nvSpPr>
            <p:spPr>
              <a:xfrm>
                <a:off x="4900184" y="2940412"/>
                <a:ext cx="418063" cy="289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2,1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9FCB9684-C391-1048-B0F8-A89EED12B7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0184" y="2940412"/>
                <a:ext cx="418063" cy="289182"/>
              </a:xfrm>
              <a:prstGeom prst="rect">
                <a:avLst/>
              </a:prstGeom>
              <a:blipFill>
                <a:blip r:embed="rId14"/>
                <a:stretch>
                  <a:fillRect l="-17647" t="-4348" r="-2941" b="-3043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4E836BE5-8F48-D54E-B453-84B7970C59E7}"/>
                  </a:ext>
                </a:extLst>
              </p:cNvPr>
              <p:cNvSpPr txBox="1"/>
              <p:nvPr/>
            </p:nvSpPr>
            <p:spPr>
              <a:xfrm>
                <a:off x="5127049" y="5688479"/>
                <a:ext cx="440313" cy="2984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4E836BE5-8F48-D54E-B453-84B7970C59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7049" y="5688479"/>
                <a:ext cx="440313" cy="298415"/>
              </a:xfrm>
              <a:prstGeom prst="rect">
                <a:avLst/>
              </a:prstGeom>
              <a:blipFill>
                <a:blip r:embed="rId15"/>
                <a:stretch>
                  <a:fillRect l="-20000" r="-5714" b="-25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403367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B41AD-0D33-D649-BDBA-8817EA3F6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46" y="-20641"/>
            <a:ext cx="10515600" cy="1325563"/>
          </a:xfrm>
        </p:spPr>
        <p:txBody>
          <a:bodyPr/>
          <a:lstStyle/>
          <a:p>
            <a:r>
              <a:rPr lang="en-GB" dirty="0"/>
              <a:t>Sections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B75F48-990D-C844-8093-C5A019F964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9582" y="1282699"/>
            <a:ext cx="5586418" cy="4351338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GB" sz="2400" dirty="0">
                <a:solidFill>
                  <a:schemeClr val="bg2">
                    <a:lumMod val="75000"/>
                  </a:schemeClr>
                </a:solidFill>
              </a:rPr>
              <a:t>Machine Learning Basics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400" dirty="0">
                <a:solidFill>
                  <a:schemeClr val="bg2">
                    <a:lumMod val="75000"/>
                  </a:schemeClr>
                </a:solidFill>
              </a:rPr>
              <a:t>Logistic Regression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400" dirty="0">
                <a:solidFill>
                  <a:schemeClr val="bg2">
                    <a:lumMod val="75000"/>
                  </a:schemeClr>
                </a:solidFill>
              </a:rPr>
              <a:t>Basis Functions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400" dirty="0" err="1">
                <a:solidFill>
                  <a:schemeClr val="bg2">
                    <a:lumMod val="75000"/>
                  </a:schemeClr>
                </a:solidFill>
              </a:rPr>
              <a:t>Softmax</a:t>
            </a:r>
            <a:r>
              <a:rPr lang="en-GB" sz="2400" dirty="0">
                <a:solidFill>
                  <a:schemeClr val="bg2">
                    <a:lumMod val="75000"/>
                  </a:schemeClr>
                </a:solidFill>
              </a:rPr>
              <a:t> Regression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400" dirty="0"/>
              <a:t>Regularization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400" dirty="0">
                <a:solidFill>
                  <a:schemeClr val="bg2">
                    <a:lumMod val="75000"/>
                  </a:schemeClr>
                </a:solidFill>
              </a:rPr>
              <a:t>Decision Tree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400" dirty="0">
                <a:solidFill>
                  <a:schemeClr val="bg2">
                    <a:lumMod val="75000"/>
                  </a:schemeClr>
                </a:solidFill>
              </a:rPr>
              <a:t>Random Forest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798E9-B19C-DA43-BA11-E93B7B80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3FE45-9D16-6842-8C86-1D987AA23E54}" type="slidenum">
              <a:rPr lang="en-GB" smtClean="0"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855908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B41AD-0D33-D649-BDBA-8817EA3F6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46" y="-20641"/>
            <a:ext cx="10515600" cy="1325563"/>
          </a:xfrm>
        </p:spPr>
        <p:txBody>
          <a:bodyPr/>
          <a:lstStyle/>
          <a:p>
            <a:r>
              <a:rPr lang="en-GB" dirty="0"/>
              <a:t>Regularization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B75F48-990D-C844-8093-C5A019F964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9582" y="1282699"/>
            <a:ext cx="10215564" cy="5314044"/>
          </a:xfrm>
        </p:spPr>
        <p:txBody>
          <a:bodyPr>
            <a:normAutofit/>
          </a:bodyPr>
          <a:lstStyle/>
          <a:p>
            <a:r>
              <a:rPr lang="en-GB" sz="2400" dirty="0"/>
              <a:t>Regularization: Strategies to </a:t>
            </a:r>
            <a:r>
              <a:rPr lang="en-GB" sz="2400" b="1" dirty="0"/>
              <a:t>avoid overfitting</a:t>
            </a:r>
          </a:p>
          <a:p>
            <a:endParaRPr lang="en-GB" sz="2400" dirty="0"/>
          </a:p>
          <a:p>
            <a:r>
              <a:rPr lang="en-GB" sz="2400" dirty="0"/>
              <a:t>Large values in the coefficients are associated with overfitting…</a:t>
            </a:r>
          </a:p>
          <a:p>
            <a:endParaRPr lang="en-GB" sz="2400" dirty="0"/>
          </a:p>
          <a:p>
            <a:r>
              <a:rPr lang="en-GB" sz="2400" dirty="0"/>
              <a:t>Penalize the size of the coefficients 𝛃</a:t>
            </a:r>
          </a:p>
          <a:p>
            <a:endParaRPr lang="en-GB" sz="2400" dirty="0"/>
          </a:p>
          <a:p>
            <a:endParaRPr lang="en-GB" sz="2400" dirty="0"/>
          </a:p>
          <a:p>
            <a:endParaRPr lang="en-GB" sz="2400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/>
          </a:p>
          <a:p>
            <a:r>
              <a:rPr lang="en-GB" sz="2400" dirty="0"/>
              <a:t>Keep the value of Betas low -&gt; Shrinkage methods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798E9-B19C-DA43-BA11-E93B7B80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3FE45-9D16-6842-8C86-1D987AA23E54}" type="slidenum">
              <a:rPr lang="en-GB" smtClean="0"/>
              <a:t>43</a:t>
            </a:fld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9C3DF64-569F-D94A-B241-CE86C67F582E}"/>
              </a:ext>
            </a:extLst>
          </p:cNvPr>
          <p:cNvSpPr/>
          <p:nvPr/>
        </p:nvSpPr>
        <p:spPr>
          <a:xfrm>
            <a:off x="9369646" y="61391"/>
            <a:ext cx="17985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5.  Regularization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7F1636B-BF0D-8D4F-ACE8-4FDEF56B4661}"/>
              </a:ext>
            </a:extLst>
          </p:cNvPr>
          <p:cNvGrpSpPr/>
          <p:nvPr/>
        </p:nvGrpSpPr>
        <p:grpSpPr>
          <a:xfrm>
            <a:off x="1822443" y="3725266"/>
            <a:ext cx="8559800" cy="1130300"/>
            <a:chOff x="1692166" y="4503737"/>
            <a:chExt cx="8559800" cy="113030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58D4845-B105-B04F-9875-925828B965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92166" y="4503737"/>
              <a:ext cx="8559800" cy="1130300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C377AFB2-8109-8F47-BBDB-FD26342B562E}"/>
                    </a:ext>
                  </a:extLst>
                </p:cNvPr>
                <p:cNvSpPr txBox="1"/>
                <p:nvPr/>
              </p:nvSpPr>
              <p:spPr>
                <a:xfrm>
                  <a:off x="5095167" y="4869740"/>
                  <a:ext cx="729367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𝑳𝒐𝒔𝒔</m:t>
                        </m:r>
                      </m:oMath>
                    </m:oMathPara>
                  </a14:m>
                  <a:endParaRPr lang="en-GB" sz="2400" b="1" dirty="0"/>
                </a:p>
              </p:txBody>
            </p:sp>
          </mc:Choice>
          <mc:Fallback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C377AFB2-8109-8F47-BBDB-FD26342B562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95167" y="4869740"/>
                  <a:ext cx="729367" cy="369332"/>
                </a:xfrm>
                <a:prstGeom prst="rect">
                  <a:avLst/>
                </a:prstGeom>
                <a:blipFill>
                  <a:blip r:embed="rId3"/>
                  <a:stretch>
                    <a:fillRect l="-6780" r="-8475" b="-6667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E1B82C00-05F7-2248-97E7-7178D6AF0BA5}"/>
              </a:ext>
            </a:extLst>
          </p:cNvPr>
          <p:cNvSpPr/>
          <p:nvPr/>
        </p:nvSpPr>
        <p:spPr>
          <a:xfrm>
            <a:off x="6711041" y="4038404"/>
            <a:ext cx="359229" cy="42219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A0B9FEF-A09B-094A-9E1E-C730E9D4D885}"/>
              </a:ext>
            </a:extLst>
          </p:cNvPr>
          <p:cNvSpPr txBox="1"/>
          <p:nvPr/>
        </p:nvSpPr>
        <p:spPr>
          <a:xfrm>
            <a:off x="8610600" y="4970442"/>
            <a:ext cx="35106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How much you penalize the size of the coefficients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58CE820-8469-B84C-845A-8E23E7B1D0D9}"/>
              </a:ext>
            </a:extLst>
          </p:cNvPr>
          <p:cNvCxnSpPr>
            <a:cxnSpLocks/>
          </p:cNvCxnSpPr>
          <p:nvPr/>
        </p:nvCxnSpPr>
        <p:spPr>
          <a:xfrm>
            <a:off x="7200900" y="4575476"/>
            <a:ext cx="1409700" cy="5417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779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B41AD-0D33-D649-BDBA-8817EA3F6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46" y="-20641"/>
            <a:ext cx="10515600" cy="1325563"/>
          </a:xfrm>
        </p:spPr>
        <p:txBody>
          <a:bodyPr/>
          <a:lstStyle/>
          <a:p>
            <a:r>
              <a:rPr lang="en-GB" dirty="0"/>
              <a:t>Ridge vs Lasso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B75F48-990D-C844-8093-C5A019F964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9582" y="1282699"/>
            <a:ext cx="558641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sz="2400" dirty="0"/>
          </a:p>
          <a:p>
            <a:r>
              <a:rPr lang="en-GB" sz="2400" dirty="0"/>
              <a:t>Difference is in the function that penalizes the coefficients</a:t>
            </a:r>
          </a:p>
          <a:p>
            <a:endParaRPr lang="en-GB" sz="2400" dirty="0"/>
          </a:p>
          <a:p>
            <a:r>
              <a:rPr lang="en-GB" sz="2400" dirty="0"/>
              <a:t>Ridge or L2-norm:  </a:t>
            </a:r>
            <a:r>
              <a:rPr lang="en-GB" sz="2400" b="1" dirty="0"/>
              <a:t>Sum of squares</a:t>
            </a:r>
          </a:p>
          <a:p>
            <a:pPr marL="0" indent="0">
              <a:buNone/>
            </a:pPr>
            <a:endParaRPr lang="en-GB" sz="2400" b="1" dirty="0"/>
          </a:p>
          <a:p>
            <a:r>
              <a:rPr lang="en-GB" sz="2400" dirty="0"/>
              <a:t>Lasso or L1-norm:  </a:t>
            </a:r>
            <a:r>
              <a:rPr lang="en-GB" sz="2400" b="1" dirty="0"/>
              <a:t>Sum of absolute val. </a:t>
            </a:r>
            <a:endParaRPr lang="en-GB" b="1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798E9-B19C-DA43-BA11-E93B7B80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FD3FE45-9D16-6842-8C86-1D987AA23E54}" type="slidenum">
              <a:rPr lang="en-GB" smtClean="0"/>
              <a:t>44</a:t>
            </a:fld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9C3DF64-569F-D94A-B241-CE86C67F582E}"/>
              </a:ext>
            </a:extLst>
          </p:cNvPr>
          <p:cNvSpPr/>
          <p:nvPr/>
        </p:nvSpPr>
        <p:spPr>
          <a:xfrm>
            <a:off x="9369646" y="61391"/>
            <a:ext cx="17985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5.  Regularization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08C5BA7-952E-C24F-B28E-2F960AEE57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168" r="8690" b="45533"/>
          <a:stretch/>
        </p:blipFill>
        <p:spPr>
          <a:xfrm>
            <a:off x="6389916" y="947560"/>
            <a:ext cx="4604658" cy="262856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B5B6BE8-079C-614F-829F-BDDA38CDD7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125" t="75356"/>
          <a:stretch/>
        </p:blipFill>
        <p:spPr>
          <a:xfrm>
            <a:off x="6340931" y="4474026"/>
            <a:ext cx="5187043" cy="118926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F5FA91B-DFD6-EC45-8D50-0D89B1AAAC26}"/>
              </a:ext>
            </a:extLst>
          </p:cNvPr>
          <p:cNvSpPr/>
          <p:nvPr/>
        </p:nvSpPr>
        <p:spPr>
          <a:xfrm>
            <a:off x="6673625" y="4004516"/>
            <a:ext cx="246349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/>
              <a:t>P-norm definition:</a:t>
            </a:r>
          </a:p>
        </p:txBody>
      </p:sp>
    </p:spTree>
    <p:extLst>
      <p:ext uri="{BB962C8B-B14F-4D97-AF65-F5344CB8AC3E}">
        <p14:creationId xmlns:p14="http://schemas.microsoft.com/office/powerpoint/2010/main" val="383998051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B41AD-0D33-D649-BDBA-8817EA3F6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46" y="-20641"/>
            <a:ext cx="10515600" cy="1325563"/>
          </a:xfrm>
        </p:spPr>
        <p:txBody>
          <a:bodyPr/>
          <a:lstStyle/>
          <a:p>
            <a:r>
              <a:rPr lang="en-GB" dirty="0"/>
              <a:t>Ridge vs Lasso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798E9-B19C-DA43-BA11-E93B7B80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FD3FE45-9D16-6842-8C86-1D987AA23E54}" type="slidenum">
              <a:rPr lang="en-GB" smtClean="0"/>
              <a:t>45</a:t>
            </a:fld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9C3DF64-569F-D94A-B241-CE86C67F582E}"/>
              </a:ext>
            </a:extLst>
          </p:cNvPr>
          <p:cNvSpPr/>
          <p:nvPr/>
        </p:nvSpPr>
        <p:spPr>
          <a:xfrm>
            <a:off x="9369646" y="61391"/>
            <a:ext cx="17985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5.  Regularization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BB889D3-2711-ED4E-8943-F9BCEDADDF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2143"/>
          <a:stretch/>
        </p:blipFill>
        <p:spPr>
          <a:xfrm>
            <a:off x="1255674" y="832753"/>
            <a:ext cx="9680652" cy="5339443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2A77DA3-882F-554B-AD7B-7CFEA551D039}"/>
              </a:ext>
            </a:extLst>
          </p:cNvPr>
          <p:cNvSpPr/>
          <p:nvPr/>
        </p:nvSpPr>
        <p:spPr>
          <a:xfrm>
            <a:off x="2265700" y="6209389"/>
            <a:ext cx="8643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/>
              <a:t>Lasso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ADAF80F-99AA-4846-88CC-3BA33FD7CE52}"/>
              </a:ext>
            </a:extLst>
          </p:cNvPr>
          <p:cNvSpPr/>
          <p:nvPr/>
        </p:nvSpPr>
        <p:spPr>
          <a:xfrm>
            <a:off x="6988629" y="6218386"/>
            <a:ext cx="107768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/>
              <a:t>Ridge</a:t>
            </a:r>
          </a:p>
        </p:txBody>
      </p:sp>
    </p:spTree>
    <p:extLst>
      <p:ext uri="{BB962C8B-B14F-4D97-AF65-F5344CB8AC3E}">
        <p14:creationId xmlns:p14="http://schemas.microsoft.com/office/powerpoint/2010/main" val="223880398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B41AD-0D33-D649-BDBA-8817EA3F6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46" y="-20641"/>
            <a:ext cx="10515600" cy="1325563"/>
          </a:xfrm>
        </p:spPr>
        <p:txBody>
          <a:bodyPr/>
          <a:lstStyle/>
          <a:p>
            <a:r>
              <a:rPr lang="en-GB" dirty="0"/>
              <a:t>Why does it work?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B75F48-990D-C844-8093-C5A019F964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9582" y="1282699"/>
            <a:ext cx="6968904" cy="4922158"/>
          </a:xfrm>
        </p:spPr>
        <p:txBody>
          <a:bodyPr>
            <a:normAutofit/>
          </a:bodyPr>
          <a:lstStyle/>
          <a:p>
            <a:r>
              <a:rPr lang="en-GB" sz="2400" dirty="0"/>
              <a:t>Data in real life is pathological (e.g. correlated, outliers)</a:t>
            </a:r>
          </a:p>
          <a:p>
            <a:endParaRPr lang="en-GB" sz="2400" dirty="0"/>
          </a:p>
          <a:p>
            <a:r>
              <a:rPr lang="en-GB" sz="2400" dirty="0"/>
              <a:t>Not interested in goodness of fit</a:t>
            </a:r>
          </a:p>
          <a:p>
            <a:endParaRPr lang="en-GB" sz="2400" dirty="0"/>
          </a:p>
          <a:p>
            <a:r>
              <a:rPr lang="en-GB" sz="2400" dirty="0"/>
              <a:t>Also, case </a:t>
            </a:r>
            <a:r>
              <a:rPr lang="en-GB" sz="2400" i="1" dirty="0"/>
              <a:t>p </a:t>
            </a:r>
            <a:r>
              <a:rPr lang="en-GB" sz="2400" dirty="0"/>
              <a:t>&gt; </a:t>
            </a:r>
            <a:r>
              <a:rPr lang="en-GB" sz="2400" i="1" dirty="0"/>
              <a:t>n</a:t>
            </a:r>
          </a:p>
          <a:p>
            <a:endParaRPr lang="en-GB" sz="2400" i="1" dirty="0"/>
          </a:p>
          <a:p>
            <a:pPr lvl="1"/>
            <a:r>
              <a:rPr lang="en-GB" sz="2000" i="1" dirty="0"/>
              <a:t>Solution of linear regression:</a:t>
            </a:r>
          </a:p>
          <a:p>
            <a:pPr lvl="1"/>
            <a:endParaRPr lang="en-GB" sz="2000" i="1" dirty="0"/>
          </a:p>
          <a:p>
            <a:pPr lvl="1"/>
            <a:endParaRPr lang="en-GB" sz="2000" i="1" dirty="0"/>
          </a:p>
          <a:p>
            <a:pPr lvl="1"/>
            <a:r>
              <a:rPr lang="en-GB" sz="2000" i="1" dirty="0"/>
              <a:t>Solution with L2 norm</a:t>
            </a:r>
          </a:p>
          <a:p>
            <a:pPr marL="0" indent="0">
              <a:buNone/>
            </a:pPr>
            <a:endParaRPr lang="en-GB" sz="2400" b="1" dirty="0"/>
          </a:p>
          <a:p>
            <a:pPr marL="0" indent="0">
              <a:buNone/>
            </a:pPr>
            <a:endParaRPr lang="en-GB" sz="2400" b="1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798E9-B19C-DA43-BA11-E93B7B80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FD3FE45-9D16-6842-8C86-1D987AA23E54}" type="slidenum">
              <a:rPr lang="en-GB" smtClean="0"/>
              <a:t>46</a:t>
            </a:fld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9C3DF64-569F-D94A-B241-CE86C67F582E}"/>
              </a:ext>
            </a:extLst>
          </p:cNvPr>
          <p:cNvSpPr/>
          <p:nvPr/>
        </p:nvSpPr>
        <p:spPr>
          <a:xfrm>
            <a:off x="9369646" y="61391"/>
            <a:ext cx="17985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5.  Regularization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B0EDCF5-94B2-E149-A30B-3A2E13BAB7DF}"/>
                  </a:ext>
                </a:extLst>
              </p:cNvPr>
              <p:cNvSpPr txBox="1"/>
              <p:nvPr/>
            </p:nvSpPr>
            <p:spPr>
              <a:xfrm>
                <a:off x="5036998" y="4280999"/>
                <a:ext cx="2978059" cy="4542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sz="2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</m:acc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GB" sz="2800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B0EDCF5-94B2-E149-A30B-3A2E13BAB7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6998" y="4280999"/>
                <a:ext cx="2978059" cy="454227"/>
              </a:xfrm>
              <a:prstGeom prst="rect">
                <a:avLst/>
              </a:prstGeom>
              <a:blipFill>
                <a:blip r:embed="rId2"/>
                <a:stretch>
                  <a:fillRect l="-3830" t="-18919" r="-2128" b="-3243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AD11CE0-31C2-CD4E-A0BF-563419BC0BFF}"/>
                  </a:ext>
                </a:extLst>
              </p:cNvPr>
              <p:cNvSpPr txBox="1"/>
              <p:nvPr/>
            </p:nvSpPr>
            <p:spPr>
              <a:xfrm>
                <a:off x="5036997" y="5278859"/>
                <a:ext cx="4059252" cy="4542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sz="2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</m:acc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 + 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)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GB" sz="2800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AD11CE0-31C2-CD4E-A0BF-563419BC0B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6997" y="5278859"/>
                <a:ext cx="4059252" cy="454227"/>
              </a:xfrm>
              <a:prstGeom prst="rect">
                <a:avLst/>
              </a:prstGeom>
              <a:blipFill>
                <a:blip r:embed="rId3"/>
                <a:stretch>
                  <a:fillRect l="-2500" t="-19444" r="-1250" b="-3611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CC0E0DF-A62F-3149-BD22-E00B914570AB}"/>
                  </a:ext>
                </a:extLst>
              </p:cNvPr>
              <p:cNvSpPr txBox="1"/>
              <p:nvPr/>
            </p:nvSpPr>
            <p:spPr>
              <a:xfrm>
                <a:off x="9638522" y="4304339"/>
                <a:ext cx="171527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  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p>
                      </m:sSup>
                    </m:oMath>
                  </m:oMathPara>
                </a14:m>
                <a:endParaRPr lang="en-GB" sz="2800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CC0E0DF-A62F-3149-BD22-E00B914570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8522" y="4304339"/>
                <a:ext cx="1715278" cy="430887"/>
              </a:xfrm>
              <a:prstGeom prst="rect">
                <a:avLst/>
              </a:prstGeom>
              <a:blipFill>
                <a:blip r:embed="rId4"/>
                <a:stretch>
                  <a:fillRect l="-3676" t="-5714" r="-1471" b="-3428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3855520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B41AD-0D33-D649-BDBA-8817EA3F6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46" y="-20641"/>
            <a:ext cx="10515600" cy="1325563"/>
          </a:xfrm>
        </p:spPr>
        <p:txBody>
          <a:bodyPr/>
          <a:lstStyle/>
          <a:p>
            <a:r>
              <a:rPr lang="en-GB" dirty="0" err="1"/>
              <a:t>Lamda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B75F48-990D-C844-8093-C5A019F964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9582" y="1282699"/>
            <a:ext cx="5586418" cy="4351338"/>
          </a:xfrm>
        </p:spPr>
        <p:txBody>
          <a:bodyPr>
            <a:normAutofit/>
          </a:bodyPr>
          <a:lstStyle/>
          <a:p>
            <a:r>
              <a:rPr lang="en-GB" dirty="0"/>
              <a:t>How much we penalize the size of coefficients</a:t>
            </a:r>
          </a:p>
          <a:p>
            <a:endParaRPr lang="en-GB" dirty="0"/>
          </a:p>
          <a:p>
            <a:r>
              <a:rPr lang="en-GB" dirty="0"/>
              <a:t>How to set 𝛌 ?</a:t>
            </a:r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(Lab Ex)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798E9-B19C-DA43-BA11-E93B7B80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3FE45-9D16-6842-8C86-1D987AA23E54}" type="slidenum">
              <a:rPr lang="en-GB" smtClean="0"/>
              <a:t>47</a:t>
            </a:fld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9C3DF64-569F-D94A-B241-CE86C67F582E}"/>
              </a:ext>
            </a:extLst>
          </p:cNvPr>
          <p:cNvSpPr/>
          <p:nvPr/>
        </p:nvSpPr>
        <p:spPr>
          <a:xfrm>
            <a:off x="9369646" y="61391"/>
            <a:ext cx="17985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5.  Regularization</a:t>
            </a:r>
          </a:p>
        </p:txBody>
      </p:sp>
    </p:spTree>
    <p:extLst>
      <p:ext uri="{BB962C8B-B14F-4D97-AF65-F5344CB8AC3E}">
        <p14:creationId xmlns:p14="http://schemas.microsoft.com/office/powerpoint/2010/main" val="270324986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B41AD-0D33-D649-BDBA-8817EA3F6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46" y="-20641"/>
            <a:ext cx="10515600" cy="1325563"/>
          </a:xfrm>
        </p:spPr>
        <p:txBody>
          <a:bodyPr/>
          <a:lstStyle/>
          <a:p>
            <a:r>
              <a:rPr lang="en-GB" dirty="0"/>
              <a:t>Sections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B75F48-990D-C844-8093-C5A019F964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9582" y="1282699"/>
            <a:ext cx="5586418" cy="4351338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GB" sz="2400" dirty="0">
                <a:solidFill>
                  <a:schemeClr val="bg2">
                    <a:lumMod val="75000"/>
                  </a:schemeClr>
                </a:solidFill>
              </a:rPr>
              <a:t>Machine Learning Basics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400" dirty="0">
                <a:solidFill>
                  <a:schemeClr val="bg2">
                    <a:lumMod val="75000"/>
                  </a:schemeClr>
                </a:solidFill>
              </a:rPr>
              <a:t>Logistic Regression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400" dirty="0">
                <a:solidFill>
                  <a:schemeClr val="bg2">
                    <a:lumMod val="75000"/>
                  </a:schemeClr>
                </a:solidFill>
              </a:rPr>
              <a:t>Basis Functions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400" dirty="0" err="1">
                <a:solidFill>
                  <a:schemeClr val="bg2">
                    <a:lumMod val="75000"/>
                  </a:schemeClr>
                </a:solidFill>
              </a:rPr>
              <a:t>Softmax</a:t>
            </a:r>
            <a:r>
              <a:rPr lang="en-GB" sz="2400" dirty="0">
                <a:solidFill>
                  <a:schemeClr val="bg2">
                    <a:lumMod val="75000"/>
                  </a:schemeClr>
                </a:solidFill>
              </a:rPr>
              <a:t> Regression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400" dirty="0">
                <a:solidFill>
                  <a:schemeClr val="bg2">
                    <a:lumMod val="75000"/>
                  </a:schemeClr>
                </a:solidFill>
              </a:rPr>
              <a:t>Regularization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400" dirty="0"/>
              <a:t>Decision Tree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400" dirty="0">
                <a:solidFill>
                  <a:schemeClr val="bg2">
                    <a:lumMod val="75000"/>
                  </a:schemeClr>
                </a:solidFill>
              </a:rPr>
              <a:t>Random Forest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798E9-B19C-DA43-BA11-E93B7B80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3FE45-9D16-6842-8C86-1D987AA23E54}" type="slidenum">
              <a:rPr lang="en-GB" smtClean="0"/>
              <a:t>48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86931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B41AD-0D33-D649-BDBA-8817EA3F6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46" y="-20641"/>
            <a:ext cx="10515600" cy="1325563"/>
          </a:xfrm>
        </p:spPr>
        <p:txBody>
          <a:bodyPr/>
          <a:lstStyle/>
          <a:p>
            <a:r>
              <a:rPr lang="en-GB" dirty="0"/>
              <a:t>Decision Trees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798E9-B19C-DA43-BA11-E93B7B80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3FE45-9D16-6842-8C86-1D987AA23E54}" type="slidenum">
              <a:rPr lang="en-GB" smtClean="0"/>
              <a:t>49</a:t>
            </a:fld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25EDE24-E887-A84A-85E6-EBCDCAABED99}"/>
              </a:ext>
            </a:extLst>
          </p:cNvPr>
          <p:cNvSpPr/>
          <p:nvPr/>
        </p:nvSpPr>
        <p:spPr>
          <a:xfrm>
            <a:off x="9369646" y="61391"/>
            <a:ext cx="18088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6.  Decision Trees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AD8FEE8-A724-4249-AC68-CF253E4FBE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4237" y="703450"/>
            <a:ext cx="5680075" cy="483196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218B361-1B6C-3A4C-863F-F5BB005171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221" y="1647922"/>
            <a:ext cx="4344839" cy="3635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6983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B41AD-0D33-D649-BDBA-8817EA3F6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46" y="-20641"/>
            <a:ext cx="10515600" cy="1325563"/>
          </a:xfrm>
        </p:spPr>
        <p:txBody>
          <a:bodyPr/>
          <a:lstStyle/>
          <a:p>
            <a:r>
              <a:rPr lang="en-GB" dirty="0"/>
              <a:t>Sections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B75F48-990D-C844-8093-C5A019F964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9582" y="1282699"/>
            <a:ext cx="5586418" cy="4351338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GB" sz="2400" dirty="0"/>
              <a:t>Machine Learning Basics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400" dirty="0">
                <a:solidFill>
                  <a:schemeClr val="bg2">
                    <a:lumMod val="75000"/>
                  </a:schemeClr>
                </a:solidFill>
              </a:rPr>
              <a:t>Logistic Regression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400" dirty="0">
                <a:solidFill>
                  <a:schemeClr val="bg2">
                    <a:lumMod val="75000"/>
                  </a:schemeClr>
                </a:solidFill>
              </a:rPr>
              <a:t>Basis Functions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400" dirty="0" err="1">
                <a:solidFill>
                  <a:schemeClr val="bg2">
                    <a:lumMod val="75000"/>
                  </a:schemeClr>
                </a:solidFill>
              </a:rPr>
              <a:t>Softmax</a:t>
            </a:r>
            <a:r>
              <a:rPr lang="en-GB" sz="2400" dirty="0">
                <a:solidFill>
                  <a:schemeClr val="bg2">
                    <a:lumMod val="75000"/>
                  </a:schemeClr>
                </a:solidFill>
              </a:rPr>
              <a:t> Regression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400" dirty="0">
                <a:solidFill>
                  <a:schemeClr val="bg2">
                    <a:lumMod val="75000"/>
                  </a:schemeClr>
                </a:solidFill>
              </a:rPr>
              <a:t>Regularization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400" dirty="0">
                <a:solidFill>
                  <a:schemeClr val="bg2">
                    <a:lumMod val="75000"/>
                  </a:schemeClr>
                </a:solidFill>
              </a:rPr>
              <a:t>Decision Tree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400" dirty="0">
                <a:solidFill>
                  <a:schemeClr val="bg2">
                    <a:lumMod val="75000"/>
                  </a:schemeClr>
                </a:solidFill>
              </a:rPr>
              <a:t>Random Forest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798E9-B19C-DA43-BA11-E93B7B80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3FE45-9D16-6842-8C86-1D987AA23E54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433947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B41AD-0D33-D649-BDBA-8817EA3F6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46" y="-20641"/>
            <a:ext cx="10515600" cy="1325563"/>
          </a:xfrm>
        </p:spPr>
        <p:txBody>
          <a:bodyPr/>
          <a:lstStyle/>
          <a:p>
            <a:r>
              <a:rPr lang="en-GB" dirty="0"/>
              <a:t>Decision Trees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B75F48-990D-C844-8093-C5A019F964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6811" y="5668443"/>
            <a:ext cx="8377242" cy="4730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000" dirty="0"/>
              <a:t>Not a linear combination, but a a </a:t>
            </a:r>
            <a:r>
              <a:rPr lang="en-GB" sz="2000" b="1" dirty="0"/>
              <a:t>recursive partition of the feature space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798E9-B19C-DA43-BA11-E93B7B80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3FE45-9D16-6842-8C86-1D987AA23E54}" type="slidenum">
              <a:rPr lang="en-GB" smtClean="0"/>
              <a:t>50</a:t>
            </a:fld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25EDE24-E887-A84A-85E6-EBCDCAABED99}"/>
              </a:ext>
            </a:extLst>
          </p:cNvPr>
          <p:cNvSpPr/>
          <p:nvPr/>
        </p:nvSpPr>
        <p:spPr>
          <a:xfrm>
            <a:off x="9369646" y="61391"/>
            <a:ext cx="18088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6.  Decision Trees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2848207-783A-C742-BD60-FE7A8B5099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3850" y="1285871"/>
            <a:ext cx="90043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00816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B41AD-0D33-D649-BDBA-8817EA3F6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46" y="-20641"/>
            <a:ext cx="10515600" cy="1325563"/>
          </a:xfrm>
        </p:spPr>
        <p:txBody>
          <a:bodyPr/>
          <a:lstStyle/>
          <a:p>
            <a:r>
              <a:rPr lang="en-GB" dirty="0"/>
              <a:t>Decision Trees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B75F48-990D-C844-8093-C5A019F964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6811" y="5668443"/>
            <a:ext cx="8377242" cy="4730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000" dirty="0"/>
              <a:t>Not a linear combination, but a a </a:t>
            </a:r>
            <a:r>
              <a:rPr lang="en-GB" sz="2000" b="1" dirty="0"/>
              <a:t>recursive partition of the feature space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798E9-B19C-DA43-BA11-E93B7B80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3FE45-9D16-6842-8C86-1D987AA23E54}" type="slidenum">
              <a:rPr lang="en-GB" smtClean="0"/>
              <a:t>51</a:t>
            </a:fld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25EDE24-E887-A84A-85E6-EBCDCAABED99}"/>
              </a:ext>
            </a:extLst>
          </p:cNvPr>
          <p:cNvSpPr/>
          <p:nvPr/>
        </p:nvSpPr>
        <p:spPr>
          <a:xfrm>
            <a:off x="9369646" y="61391"/>
            <a:ext cx="18088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6.  Decision Trees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2848207-783A-C742-BD60-FE7A8B5099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/>
          <a:stretch/>
        </p:blipFill>
        <p:spPr>
          <a:xfrm>
            <a:off x="1593850" y="1285871"/>
            <a:ext cx="4502150" cy="4000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A97C637-5ED3-DC4C-8D55-A4D45098E6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9275" y="1386954"/>
            <a:ext cx="3708400" cy="353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74330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B41AD-0D33-D649-BDBA-8817EA3F6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46" y="-20641"/>
            <a:ext cx="10515600" cy="1325563"/>
          </a:xfrm>
        </p:spPr>
        <p:txBody>
          <a:bodyPr/>
          <a:lstStyle/>
          <a:p>
            <a:r>
              <a:rPr lang="en-GB" dirty="0"/>
              <a:t>Decision Trees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B75F48-990D-C844-8093-C5A019F964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9582" y="1282699"/>
            <a:ext cx="5586418" cy="4351338"/>
          </a:xfrm>
        </p:spPr>
        <p:txBody>
          <a:bodyPr>
            <a:normAutofit fontScale="92500" lnSpcReduction="20000"/>
          </a:bodyPr>
          <a:lstStyle/>
          <a:p>
            <a:endParaRPr lang="en-GB" dirty="0"/>
          </a:p>
          <a:p>
            <a:pPr marL="514350" indent="-514350">
              <a:buFont typeface="+mj-lt"/>
              <a:buAutoNum type="arabicPeriod"/>
            </a:pPr>
            <a:r>
              <a:rPr lang="en-GB" dirty="0">
                <a:solidFill>
                  <a:schemeClr val="accent6">
                    <a:lumMod val="50000"/>
                  </a:schemeClr>
                </a:solidFill>
              </a:rPr>
              <a:t>Setting: Classification</a:t>
            </a:r>
          </a:p>
          <a:p>
            <a:pPr marL="514350" indent="-514350">
              <a:buFont typeface="+mj-lt"/>
              <a:buAutoNum type="arabicPeriod"/>
            </a:pPr>
            <a:endParaRPr lang="en-GB" dirty="0"/>
          </a:p>
          <a:p>
            <a:pPr marL="514350" indent="-514350">
              <a:buFont typeface="+mj-lt"/>
              <a:buAutoNum type="arabicPeriod"/>
            </a:pPr>
            <a:r>
              <a:rPr lang="en-GB" dirty="0">
                <a:solidFill>
                  <a:srgbClr val="C00000"/>
                </a:solidFill>
              </a:rPr>
              <a:t>Predictive Function?</a:t>
            </a:r>
          </a:p>
          <a:p>
            <a:pPr marL="514350" indent="-514350">
              <a:buFont typeface="+mj-lt"/>
              <a:buAutoNum type="arabicPeriod"/>
            </a:pPr>
            <a:endParaRPr lang="en-GB" dirty="0"/>
          </a:p>
          <a:p>
            <a:pPr marL="514350" indent="-514350">
              <a:buFont typeface="+mj-lt"/>
              <a:buAutoNum type="arabicPeriod"/>
            </a:pPr>
            <a:r>
              <a:rPr lang="en-GB" dirty="0">
                <a:solidFill>
                  <a:srgbClr val="C00000"/>
                </a:solidFill>
              </a:rPr>
              <a:t>Loss Function?</a:t>
            </a:r>
          </a:p>
          <a:p>
            <a:pPr marL="514350" indent="-514350">
              <a:buFont typeface="+mj-lt"/>
              <a:buAutoNum type="arabicPeriod"/>
            </a:pPr>
            <a:endParaRPr lang="en-GB" dirty="0">
              <a:solidFill>
                <a:srgbClr val="C00000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GB" dirty="0">
                <a:solidFill>
                  <a:srgbClr val="C00000"/>
                </a:solidFill>
              </a:rPr>
              <a:t>Parameter Estimation? </a:t>
            </a:r>
          </a:p>
          <a:p>
            <a:pPr marL="514350" indent="-514350">
              <a:buFont typeface="+mj-lt"/>
              <a:buAutoNum type="arabicPeriod"/>
            </a:pPr>
            <a:endParaRPr lang="en-GB" dirty="0"/>
          </a:p>
          <a:p>
            <a:pPr marL="514350" indent="-514350">
              <a:buFont typeface="+mj-lt"/>
              <a:buAutoNum type="arabicPeriod"/>
            </a:pPr>
            <a:r>
              <a:rPr lang="en-GB" dirty="0">
                <a:solidFill>
                  <a:schemeClr val="accent6">
                    <a:lumMod val="50000"/>
                  </a:schemeClr>
                </a:solidFill>
              </a:rPr>
              <a:t>Model Validation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798E9-B19C-DA43-BA11-E93B7B80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3FE45-9D16-6842-8C86-1D987AA23E54}" type="slidenum">
              <a:rPr lang="en-GB" smtClean="0"/>
              <a:t>52</a:t>
            </a:fld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65AF805-6FD1-F64F-86D8-8963F06F3471}"/>
              </a:ext>
            </a:extLst>
          </p:cNvPr>
          <p:cNvSpPr/>
          <p:nvPr/>
        </p:nvSpPr>
        <p:spPr>
          <a:xfrm>
            <a:off x="9369646" y="61391"/>
            <a:ext cx="18088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6.  Decision Trees</a:t>
            </a:r>
          </a:p>
        </p:txBody>
      </p:sp>
    </p:spTree>
    <p:extLst>
      <p:ext uri="{BB962C8B-B14F-4D97-AF65-F5344CB8AC3E}">
        <p14:creationId xmlns:p14="http://schemas.microsoft.com/office/powerpoint/2010/main" val="136649358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B41AD-0D33-D649-BDBA-8817EA3F6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46" y="-20641"/>
            <a:ext cx="10515600" cy="1325563"/>
          </a:xfrm>
        </p:spPr>
        <p:txBody>
          <a:bodyPr/>
          <a:lstStyle/>
          <a:p>
            <a:r>
              <a:rPr lang="en-GB" dirty="0"/>
              <a:t>Predictive Function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798E9-B19C-DA43-BA11-E93B7B80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3FE45-9D16-6842-8C86-1D987AA23E54}" type="slidenum">
              <a:rPr lang="en-GB" smtClean="0"/>
              <a:t>53</a:t>
            </a:fld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65AF805-6FD1-F64F-86D8-8963F06F3471}"/>
              </a:ext>
            </a:extLst>
          </p:cNvPr>
          <p:cNvSpPr/>
          <p:nvPr/>
        </p:nvSpPr>
        <p:spPr>
          <a:xfrm>
            <a:off x="9369646" y="61391"/>
            <a:ext cx="18088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6.  Decision Trees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1B181E6-4E5E-1A49-B66A-D98574D4C98D}"/>
              </a:ext>
            </a:extLst>
          </p:cNvPr>
          <p:cNvCxnSpPr>
            <a:cxnSpLocks/>
          </p:cNvCxnSpPr>
          <p:nvPr/>
        </p:nvCxnSpPr>
        <p:spPr>
          <a:xfrm flipV="1">
            <a:off x="1243013" y="1619247"/>
            <a:ext cx="0" cy="4324353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E0EA89D-B9B2-B247-8A31-E79108381E82}"/>
              </a:ext>
            </a:extLst>
          </p:cNvPr>
          <p:cNvCxnSpPr>
            <a:cxnSpLocks/>
          </p:cNvCxnSpPr>
          <p:nvPr/>
        </p:nvCxnSpPr>
        <p:spPr>
          <a:xfrm>
            <a:off x="771525" y="5500688"/>
            <a:ext cx="5324475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F469556A-831D-EA41-B5C5-2F02A2C886F0}"/>
              </a:ext>
            </a:extLst>
          </p:cNvPr>
          <p:cNvSpPr txBox="1"/>
          <p:nvPr/>
        </p:nvSpPr>
        <p:spPr>
          <a:xfrm>
            <a:off x="6053136" y="5500688"/>
            <a:ext cx="421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X1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9E237FA-79F3-814E-90BB-B72CF38AE01F}"/>
              </a:ext>
            </a:extLst>
          </p:cNvPr>
          <p:cNvSpPr txBox="1"/>
          <p:nvPr/>
        </p:nvSpPr>
        <p:spPr>
          <a:xfrm>
            <a:off x="585359" y="1533522"/>
            <a:ext cx="421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X2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08A3FADB-6817-BD4A-BE0B-D3B37D02617A}"/>
              </a:ext>
            </a:extLst>
          </p:cNvPr>
          <p:cNvSpPr/>
          <p:nvPr/>
        </p:nvSpPr>
        <p:spPr>
          <a:xfrm>
            <a:off x="1781146" y="2971822"/>
            <a:ext cx="203220" cy="202690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80FA6734-B953-EB4C-B36E-21B4944E5FCC}"/>
              </a:ext>
            </a:extLst>
          </p:cNvPr>
          <p:cNvSpPr/>
          <p:nvPr/>
        </p:nvSpPr>
        <p:spPr>
          <a:xfrm>
            <a:off x="2316138" y="2426499"/>
            <a:ext cx="203220" cy="202690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72E2105F-85C1-E749-B7F6-5CCE269F8A9D}"/>
              </a:ext>
            </a:extLst>
          </p:cNvPr>
          <p:cNvSpPr/>
          <p:nvPr/>
        </p:nvSpPr>
        <p:spPr>
          <a:xfrm>
            <a:off x="1736719" y="4086312"/>
            <a:ext cx="203220" cy="202690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3054797A-103D-9C4F-8EFE-DA14D8B8D604}"/>
              </a:ext>
            </a:extLst>
          </p:cNvPr>
          <p:cNvSpPr/>
          <p:nvPr/>
        </p:nvSpPr>
        <p:spPr>
          <a:xfrm>
            <a:off x="5042500" y="2771745"/>
            <a:ext cx="203220" cy="202690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E45D0FC0-F5E1-3343-94D6-704C493FB668}"/>
              </a:ext>
            </a:extLst>
          </p:cNvPr>
          <p:cNvSpPr/>
          <p:nvPr/>
        </p:nvSpPr>
        <p:spPr>
          <a:xfrm>
            <a:off x="3651668" y="1976097"/>
            <a:ext cx="219079" cy="219079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A2BC510C-3FB7-214A-8956-B4EF33069E6F}"/>
              </a:ext>
            </a:extLst>
          </p:cNvPr>
          <p:cNvSpPr/>
          <p:nvPr/>
        </p:nvSpPr>
        <p:spPr>
          <a:xfrm>
            <a:off x="3195632" y="2647966"/>
            <a:ext cx="219079" cy="219079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550AC3B-7C37-204A-9F8A-846004B11DFF}"/>
              </a:ext>
            </a:extLst>
          </p:cNvPr>
          <p:cNvSpPr/>
          <p:nvPr/>
        </p:nvSpPr>
        <p:spPr>
          <a:xfrm>
            <a:off x="3580263" y="2441958"/>
            <a:ext cx="219079" cy="219079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422BD170-62D9-7043-9C11-466961C8A57C}"/>
              </a:ext>
            </a:extLst>
          </p:cNvPr>
          <p:cNvSpPr/>
          <p:nvPr/>
        </p:nvSpPr>
        <p:spPr>
          <a:xfrm>
            <a:off x="4173663" y="3937519"/>
            <a:ext cx="219079" cy="219079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55294A89-CC57-C24B-A83C-B6908B17D045}"/>
              </a:ext>
            </a:extLst>
          </p:cNvPr>
          <p:cNvSpPr/>
          <p:nvPr/>
        </p:nvSpPr>
        <p:spPr>
          <a:xfrm>
            <a:off x="3492313" y="3288764"/>
            <a:ext cx="219079" cy="219079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206FDE13-727F-D246-98E7-4C109E64C0F8}"/>
              </a:ext>
            </a:extLst>
          </p:cNvPr>
          <p:cNvSpPr/>
          <p:nvPr/>
        </p:nvSpPr>
        <p:spPr>
          <a:xfrm>
            <a:off x="5024701" y="3718440"/>
            <a:ext cx="219079" cy="219079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4571F127-1195-6A41-A924-B5F7CE045A1A}"/>
              </a:ext>
            </a:extLst>
          </p:cNvPr>
          <p:cNvSpPr/>
          <p:nvPr/>
        </p:nvSpPr>
        <p:spPr>
          <a:xfrm>
            <a:off x="5450025" y="3946363"/>
            <a:ext cx="219079" cy="219079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184900E6-374C-EB4D-811A-C24DE38EFFE2}"/>
              </a:ext>
            </a:extLst>
          </p:cNvPr>
          <p:cNvSpPr/>
          <p:nvPr/>
        </p:nvSpPr>
        <p:spPr>
          <a:xfrm>
            <a:off x="5143897" y="4270364"/>
            <a:ext cx="219079" cy="219079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05B75D7E-5846-B247-822C-BA334B2AFCC4}"/>
              </a:ext>
            </a:extLst>
          </p:cNvPr>
          <p:cNvSpPr/>
          <p:nvPr/>
        </p:nvSpPr>
        <p:spPr>
          <a:xfrm>
            <a:off x="4671832" y="2416949"/>
            <a:ext cx="219079" cy="219079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D6CBEA26-22A5-CD4C-ACF2-56D9FD54235D}"/>
              </a:ext>
            </a:extLst>
          </p:cNvPr>
          <p:cNvSpPr/>
          <p:nvPr/>
        </p:nvSpPr>
        <p:spPr>
          <a:xfrm>
            <a:off x="2575689" y="3346733"/>
            <a:ext cx="203220" cy="202690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5171EB3B-6CD6-5048-AB66-26A48D9F0BF0}"/>
              </a:ext>
            </a:extLst>
          </p:cNvPr>
          <p:cNvSpPr/>
          <p:nvPr/>
        </p:nvSpPr>
        <p:spPr>
          <a:xfrm>
            <a:off x="5316447" y="2374126"/>
            <a:ext cx="203220" cy="202690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78DC721A-D817-104F-A20A-59D42F126DCA}"/>
              </a:ext>
            </a:extLst>
          </p:cNvPr>
          <p:cNvSpPr/>
          <p:nvPr/>
        </p:nvSpPr>
        <p:spPr>
          <a:xfrm>
            <a:off x="5367328" y="2855069"/>
            <a:ext cx="203220" cy="202690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1FC6288C-C78D-1C4F-9ACF-76A0C080822F}"/>
              </a:ext>
            </a:extLst>
          </p:cNvPr>
          <p:cNvSpPr/>
          <p:nvPr/>
        </p:nvSpPr>
        <p:spPr>
          <a:xfrm>
            <a:off x="4291132" y="3611274"/>
            <a:ext cx="203220" cy="202690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2C071E6F-A649-724D-B041-CAABA91D3DB3}"/>
              </a:ext>
            </a:extLst>
          </p:cNvPr>
          <p:cNvSpPr/>
          <p:nvPr/>
        </p:nvSpPr>
        <p:spPr>
          <a:xfrm>
            <a:off x="4808649" y="2900399"/>
            <a:ext cx="203220" cy="202690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DE53C1FC-C3C7-864A-A9F4-D39212659B66}"/>
              </a:ext>
            </a:extLst>
          </p:cNvPr>
          <p:cNvSpPr/>
          <p:nvPr/>
        </p:nvSpPr>
        <p:spPr>
          <a:xfrm>
            <a:off x="3885425" y="4047058"/>
            <a:ext cx="203220" cy="202690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BCF3DB39-F4F7-0A42-B505-24D64BE95A48}"/>
              </a:ext>
            </a:extLst>
          </p:cNvPr>
          <p:cNvSpPr/>
          <p:nvPr/>
        </p:nvSpPr>
        <p:spPr>
          <a:xfrm>
            <a:off x="4195824" y="4423711"/>
            <a:ext cx="203220" cy="202690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5119028A-061B-224F-966B-6860A6697195}"/>
              </a:ext>
            </a:extLst>
          </p:cNvPr>
          <p:cNvSpPr/>
          <p:nvPr/>
        </p:nvSpPr>
        <p:spPr>
          <a:xfrm>
            <a:off x="3877496" y="2895853"/>
            <a:ext cx="219079" cy="219079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25018E77-B0EC-9C40-BB78-1040F9DBA992}"/>
              </a:ext>
            </a:extLst>
          </p:cNvPr>
          <p:cNvSpPr/>
          <p:nvPr/>
        </p:nvSpPr>
        <p:spPr>
          <a:xfrm>
            <a:off x="2028793" y="3509929"/>
            <a:ext cx="203220" cy="202690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2539D92B-E839-C74E-A57C-983CE42B85BA}"/>
              </a:ext>
            </a:extLst>
          </p:cNvPr>
          <p:cNvSpPr/>
          <p:nvPr/>
        </p:nvSpPr>
        <p:spPr>
          <a:xfrm>
            <a:off x="5403965" y="3638591"/>
            <a:ext cx="203220" cy="202690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765130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B41AD-0D33-D649-BDBA-8817EA3F6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46" y="-20641"/>
            <a:ext cx="10515600" cy="1325563"/>
          </a:xfrm>
        </p:spPr>
        <p:txBody>
          <a:bodyPr/>
          <a:lstStyle/>
          <a:p>
            <a:r>
              <a:rPr lang="en-GB" dirty="0"/>
              <a:t>Predictive Function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798E9-B19C-DA43-BA11-E93B7B80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3FE45-9D16-6842-8C86-1D987AA23E54}" type="slidenum">
              <a:rPr lang="en-GB" smtClean="0"/>
              <a:t>54</a:t>
            </a:fld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65AF805-6FD1-F64F-86D8-8963F06F3471}"/>
              </a:ext>
            </a:extLst>
          </p:cNvPr>
          <p:cNvSpPr/>
          <p:nvPr/>
        </p:nvSpPr>
        <p:spPr>
          <a:xfrm>
            <a:off x="9369646" y="61391"/>
            <a:ext cx="18088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6.  Decision Trees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1B181E6-4E5E-1A49-B66A-D98574D4C98D}"/>
              </a:ext>
            </a:extLst>
          </p:cNvPr>
          <p:cNvCxnSpPr>
            <a:cxnSpLocks/>
          </p:cNvCxnSpPr>
          <p:nvPr/>
        </p:nvCxnSpPr>
        <p:spPr>
          <a:xfrm flipV="1">
            <a:off x="1243013" y="1619247"/>
            <a:ext cx="0" cy="4324353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E0EA89D-B9B2-B247-8A31-E79108381E82}"/>
              </a:ext>
            </a:extLst>
          </p:cNvPr>
          <p:cNvCxnSpPr>
            <a:cxnSpLocks/>
          </p:cNvCxnSpPr>
          <p:nvPr/>
        </p:nvCxnSpPr>
        <p:spPr>
          <a:xfrm>
            <a:off x="771525" y="5500688"/>
            <a:ext cx="5324475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F469556A-831D-EA41-B5C5-2F02A2C886F0}"/>
              </a:ext>
            </a:extLst>
          </p:cNvPr>
          <p:cNvSpPr txBox="1"/>
          <p:nvPr/>
        </p:nvSpPr>
        <p:spPr>
          <a:xfrm>
            <a:off x="6053136" y="5500688"/>
            <a:ext cx="421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X1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9E237FA-79F3-814E-90BB-B72CF38AE01F}"/>
              </a:ext>
            </a:extLst>
          </p:cNvPr>
          <p:cNvSpPr txBox="1"/>
          <p:nvPr/>
        </p:nvSpPr>
        <p:spPr>
          <a:xfrm>
            <a:off x="585359" y="1533522"/>
            <a:ext cx="421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X2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08A3FADB-6817-BD4A-BE0B-D3B37D02617A}"/>
              </a:ext>
            </a:extLst>
          </p:cNvPr>
          <p:cNvSpPr/>
          <p:nvPr/>
        </p:nvSpPr>
        <p:spPr>
          <a:xfrm>
            <a:off x="1781146" y="2971822"/>
            <a:ext cx="203220" cy="202690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80FA6734-B953-EB4C-B36E-21B4944E5FCC}"/>
              </a:ext>
            </a:extLst>
          </p:cNvPr>
          <p:cNvSpPr/>
          <p:nvPr/>
        </p:nvSpPr>
        <p:spPr>
          <a:xfrm>
            <a:off x="2316138" y="2426499"/>
            <a:ext cx="203220" cy="202690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72E2105F-85C1-E749-B7F6-5CCE269F8A9D}"/>
              </a:ext>
            </a:extLst>
          </p:cNvPr>
          <p:cNvSpPr/>
          <p:nvPr/>
        </p:nvSpPr>
        <p:spPr>
          <a:xfrm>
            <a:off x="1736719" y="4086312"/>
            <a:ext cx="203220" cy="202690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3054797A-103D-9C4F-8EFE-DA14D8B8D604}"/>
              </a:ext>
            </a:extLst>
          </p:cNvPr>
          <p:cNvSpPr/>
          <p:nvPr/>
        </p:nvSpPr>
        <p:spPr>
          <a:xfrm>
            <a:off x="5042500" y="2771745"/>
            <a:ext cx="203220" cy="202690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E45D0FC0-F5E1-3343-94D6-704C493FB668}"/>
              </a:ext>
            </a:extLst>
          </p:cNvPr>
          <p:cNvSpPr/>
          <p:nvPr/>
        </p:nvSpPr>
        <p:spPr>
          <a:xfrm>
            <a:off x="3651668" y="1976097"/>
            <a:ext cx="219079" cy="219079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A2BC510C-3FB7-214A-8956-B4EF33069E6F}"/>
              </a:ext>
            </a:extLst>
          </p:cNvPr>
          <p:cNvSpPr/>
          <p:nvPr/>
        </p:nvSpPr>
        <p:spPr>
          <a:xfrm>
            <a:off x="3195632" y="2647966"/>
            <a:ext cx="219079" cy="219079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550AC3B-7C37-204A-9F8A-846004B11DFF}"/>
              </a:ext>
            </a:extLst>
          </p:cNvPr>
          <p:cNvSpPr/>
          <p:nvPr/>
        </p:nvSpPr>
        <p:spPr>
          <a:xfrm>
            <a:off x="3580263" y="2441958"/>
            <a:ext cx="219079" cy="219079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422BD170-62D9-7043-9C11-466961C8A57C}"/>
              </a:ext>
            </a:extLst>
          </p:cNvPr>
          <p:cNvSpPr/>
          <p:nvPr/>
        </p:nvSpPr>
        <p:spPr>
          <a:xfrm>
            <a:off x="4173663" y="3937519"/>
            <a:ext cx="219079" cy="219079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55294A89-CC57-C24B-A83C-B6908B17D045}"/>
              </a:ext>
            </a:extLst>
          </p:cNvPr>
          <p:cNvSpPr/>
          <p:nvPr/>
        </p:nvSpPr>
        <p:spPr>
          <a:xfrm>
            <a:off x="3492313" y="3288764"/>
            <a:ext cx="219079" cy="219079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206FDE13-727F-D246-98E7-4C109E64C0F8}"/>
              </a:ext>
            </a:extLst>
          </p:cNvPr>
          <p:cNvSpPr/>
          <p:nvPr/>
        </p:nvSpPr>
        <p:spPr>
          <a:xfrm>
            <a:off x="5024701" y="3718440"/>
            <a:ext cx="219079" cy="219079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4571F127-1195-6A41-A924-B5F7CE045A1A}"/>
              </a:ext>
            </a:extLst>
          </p:cNvPr>
          <p:cNvSpPr/>
          <p:nvPr/>
        </p:nvSpPr>
        <p:spPr>
          <a:xfrm>
            <a:off x="5450025" y="3946363"/>
            <a:ext cx="219079" cy="219079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184900E6-374C-EB4D-811A-C24DE38EFFE2}"/>
              </a:ext>
            </a:extLst>
          </p:cNvPr>
          <p:cNvSpPr/>
          <p:nvPr/>
        </p:nvSpPr>
        <p:spPr>
          <a:xfrm>
            <a:off x="5143897" y="4270364"/>
            <a:ext cx="219079" cy="219079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05B75D7E-5846-B247-822C-BA334B2AFCC4}"/>
              </a:ext>
            </a:extLst>
          </p:cNvPr>
          <p:cNvSpPr/>
          <p:nvPr/>
        </p:nvSpPr>
        <p:spPr>
          <a:xfrm>
            <a:off x="4671832" y="2416949"/>
            <a:ext cx="219079" cy="219079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D6CBEA26-22A5-CD4C-ACF2-56D9FD54235D}"/>
              </a:ext>
            </a:extLst>
          </p:cNvPr>
          <p:cNvSpPr/>
          <p:nvPr/>
        </p:nvSpPr>
        <p:spPr>
          <a:xfrm>
            <a:off x="2575689" y="3346733"/>
            <a:ext cx="203220" cy="202690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5171EB3B-6CD6-5048-AB66-26A48D9F0BF0}"/>
              </a:ext>
            </a:extLst>
          </p:cNvPr>
          <p:cNvSpPr/>
          <p:nvPr/>
        </p:nvSpPr>
        <p:spPr>
          <a:xfrm>
            <a:off x="5316447" y="2374126"/>
            <a:ext cx="203220" cy="202690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78DC721A-D817-104F-A20A-59D42F126DCA}"/>
              </a:ext>
            </a:extLst>
          </p:cNvPr>
          <p:cNvSpPr/>
          <p:nvPr/>
        </p:nvSpPr>
        <p:spPr>
          <a:xfrm>
            <a:off x="5367328" y="2855069"/>
            <a:ext cx="203220" cy="202690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1FC6288C-C78D-1C4F-9ACF-76A0C080822F}"/>
              </a:ext>
            </a:extLst>
          </p:cNvPr>
          <p:cNvSpPr/>
          <p:nvPr/>
        </p:nvSpPr>
        <p:spPr>
          <a:xfrm>
            <a:off x="4291132" y="3611274"/>
            <a:ext cx="203220" cy="202690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2C071E6F-A649-724D-B041-CAABA91D3DB3}"/>
              </a:ext>
            </a:extLst>
          </p:cNvPr>
          <p:cNvSpPr/>
          <p:nvPr/>
        </p:nvSpPr>
        <p:spPr>
          <a:xfrm>
            <a:off x="4808649" y="2900399"/>
            <a:ext cx="203220" cy="202690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DE53C1FC-C3C7-864A-A9F4-D39212659B66}"/>
              </a:ext>
            </a:extLst>
          </p:cNvPr>
          <p:cNvSpPr/>
          <p:nvPr/>
        </p:nvSpPr>
        <p:spPr>
          <a:xfrm>
            <a:off x="3885425" y="4047058"/>
            <a:ext cx="203220" cy="202690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BCF3DB39-F4F7-0A42-B505-24D64BE95A48}"/>
              </a:ext>
            </a:extLst>
          </p:cNvPr>
          <p:cNvSpPr/>
          <p:nvPr/>
        </p:nvSpPr>
        <p:spPr>
          <a:xfrm>
            <a:off x="4195824" y="4423711"/>
            <a:ext cx="203220" cy="202690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5119028A-061B-224F-966B-6860A6697195}"/>
              </a:ext>
            </a:extLst>
          </p:cNvPr>
          <p:cNvSpPr/>
          <p:nvPr/>
        </p:nvSpPr>
        <p:spPr>
          <a:xfrm>
            <a:off x="3877496" y="2895853"/>
            <a:ext cx="219079" cy="219079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5ECC3E5-3538-1641-99F5-16FE70381B38}"/>
              </a:ext>
            </a:extLst>
          </p:cNvPr>
          <p:cNvCxnSpPr/>
          <p:nvPr/>
        </p:nvCxnSpPr>
        <p:spPr>
          <a:xfrm>
            <a:off x="2928938" y="1304922"/>
            <a:ext cx="0" cy="4381503"/>
          </a:xfrm>
          <a:prstGeom prst="line">
            <a:avLst/>
          </a:prstGeom>
          <a:ln w="38100">
            <a:solidFill>
              <a:schemeClr val="accent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2A3CC545-EC19-FD46-BAA4-0EF7B6824745}"/>
              </a:ext>
            </a:extLst>
          </p:cNvPr>
          <p:cNvSpPr/>
          <p:nvPr/>
        </p:nvSpPr>
        <p:spPr>
          <a:xfrm>
            <a:off x="2677299" y="5572129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1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25018E77-B0EC-9C40-BB78-1040F9DBA992}"/>
              </a:ext>
            </a:extLst>
          </p:cNvPr>
          <p:cNvSpPr/>
          <p:nvPr/>
        </p:nvSpPr>
        <p:spPr>
          <a:xfrm>
            <a:off x="2028793" y="3509929"/>
            <a:ext cx="203220" cy="202690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2539D92B-E839-C74E-A57C-983CE42B85BA}"/>
              </a:ext>
            </a:extLst>
          </p:cNvPr>
          <p:cNvSpPr/>
          <p:nvPr/>
        </p:nvSpPr>
        <p:spPr>
          <a:xfrm>
            <a:off x="5403965" y="3638591"/>
            <a:ext cx="203220" cy="202690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87E27D16-703B-6841-9DDC-2891D690247C}"/>
              </a:ext>
            </a:extLst>
          </p:cNvPr>
          <p:cNvCxnSpPr>
            <a:cxnSpLocks/>
          </p:cNvCxnSpPr>
          <p:nvPr/>
        </p:nvCxnSpPr>
        <p:spPr>
          <a:xfrm>
            <a:off x="2928938" y="3559699"/>
            <a:ext cx="3857625" cy="1"/>
          </a:xfrm>
          <a:prstGeom prst="line">
            <a:avLst/>
          </a:prstGeom>
          <a:ln w="38100">
            <a:solidFill>
              <a:schemeClr val="accent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8F09478F-7583-F34E-B60C-1CBEDCC3D4A1}"/>
              </a:ext>
            </a:extLst>
          </p:cNvPr>
          <p:cNvSpPr/>
          <p:nvPr/>
        </p:nvSpPr>
        <p:spPr>
          <a:xfrm>
            <a:off x="728539" y="3375033"/>
            <a:ext cx="3545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2 </a:t>
            </a: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02294404-E714-C049-99DF-B7574641E45D}"/>
              </a:ext>
            </a:extLst>
          </p:cNvPr>
          <p:cNvCxnSpPr>
            <a:cxnSpLocks/>
          </p:cNvCxnSpPr>
          <p:nvPr/>
        </p:nvCxnSpPr>
        <p:spPr>
          <a:xfrm>
            <a:off x="1040259" y="3559699"/>
            <a:ext cx="185639" cy="0"/>
          </a:xfrm>
          <a:prstGeom prst="line">
            <a:avLst/>
          </a:prstGeom>
          <a:ln w="38100">
            <a:solidFill>
              <a:schemeClr val="accent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C41A88DD-7B93-6B4A-A0AC-7280BF84975C}"/>
              </a:ext>
            </a:extLst>
          </p:cNvPr>
          <p:cNvCxnSpPr>
            <a:cxnSpLocks/>
          </p:cNvCxnSpPr>
          <p:nvPr/>
        </p:nvCxnSpPr>
        <p:spPr>
          <a:xfrm>
            <a:off x="4392742" y="1304922"/>
            <a:ext cx="0" cy="2277835"/>
          </a:xfrm>
          <a:prstGeom prst="line">
            <a:avLst/>
          </a:prstGeom>
          <a:ln w="38100">
            <a:solidFill>
              <a:schemeClr val="accent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8988364D-0B5F-A44F-A28C-0818541087FE}"/>
              </a:ext>
            </a:extLst>
          </p:cNvPr>
          <p:cNvCxnSpPr>
            <a:cxnSpLocks/>
          </p:cNvCxnSpPr>
          <p:nvPr/>
        </p:nvCxnSpPr>
        <p:spPr>
          <a:xfrm>
            <a:off x="4811662" y="3577897"/>
            <a:ext cx="0" cy="1922791"/>
          </a:xfrm>
          <a:prstGeom prst="line">
            <a:avLst/>
          </a:prstGeom>
          <a:ln w="38100">
            <a:solidFill>
              <a:schemeClr val="accent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126D202B-0840-A842-BD0C-32609C46A1D7}"/>
              </a:ext>
            </a:extLst>
          </p:cNvPr>
          <p:cNvCxnSpPr>
            <a:cxnSpLocks/>
          </p:cNvCxnSpPr>
          <p:nvPr/>
        </p:nvCxnSpPr>
        <p:spPr>
          <a:xfrm flipV="1">
            <a:off x="4385149" y="5424492"/>
            <a:ext cx="7593" cy="193241"/>
          </a:xfrm>
          <a:prstGeom prst="line">
            <a:avLst/>
          </a:prstGeom>
          <a:ln w="38100">
            <a:solidFill>
              <a:schemeClr val="accent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3C76EF49-4E8B-0A4E-9680-040BEBFAB753}"/>
              </a:ext>
            </a:extLst>
          </p:cNvPr>
          <p:cNvCxnSpPr>
            <a:cxnSpLocks/>
          </p:cNvCxnSpPr>
          <p:nvPr/>
        </p:nvCxnSpPr>
        <p:spPr>
          <a:xfrm flipV="1">
            <a:off x="4809013" y="5424492"/>
            <a:ext cx="0" cy="188472"/>
          </a:xfrm>
          <a:prstGeom prst="line">
            <a:avLst/>
          </a:prstGeom>
          <a:ln w="38100">
            <a:solidFill>
              <a:schemeClr val="accent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28898460-F44E-8A46-BD13-B667AA09342C}"/>
              </a:ext>
            </a:extLst>
          </p:cNvPr>
          <p:cNvSpPr/>
          <p:nvPr/>
        </p:nvSpPr>
        <p:spPr>
          <a:xfrm>
            <a:off x="4693487" y="5629811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2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7DD2746E-DEBB-A343-95CF-4B51661BE250}"/>
              </a:ext>
            </a:extLst>
          </p:cNvPr>
          <p:cNvSpPr/>
          <p:nvPr/>
        </p:nvSpPr>
        <p:spPr>
          <a:xfrm>
            <a:off x="4154536" y="5637646"/>
            <a:ext cx="4764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1.7</a:t>
            </a: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555FD2D8-C8E9-9C4D-B2AE-741FBE84C8F1}"/>
              </a:ext>
            </a:extLst>
          </p:cNvPr>
          <p:cNvSpPr/>
          <p:nvPr/>
        </p:nvSpPr>
        <p:spPr>
          <a:xfrm>
            <a:off x="7963803" y="1254958"/>
            <a:ext cx="1070869" cy="1070869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600" dirty="0"/>
              <a:t>X1&gt;1</a:t>
            </a: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2B13388E-3D63-1046-A276-9A215D723660}"/>
              </a:ext>
            </a:extLst>
          </p:cNvPr>
          <p:cNvSpPr/>
          <p:nvPr/>
        </p:nvSpPr>
        <p:spPr>
          <a:xfrm>
            <a:off x="9188876" y="2337908"/>
            <a:ext cx="1070869" cy="1070869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600" dirty="0"/>
              <a:t>X2&gt;2</a:t>
            </a: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B089763F-1DD0-4D4C-B3E2-4C8A7F85F90F}"/>
              </a:ext>
            </a:extLst>
          </p:cNvPr>
          <p:cNvSpPr/>
          <p:nvPr/>
        </p:nvSpPr>
        <p:spPr>
          <a:xfrm>
            <a:off x="8160998" y="3552175"/>
            <a:ext cx="1070869" cy="1070869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600" dirty="0"/>
              <a:t>X1&gt;2</a:t>
            </a: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6DE73814-8460-744F-A0ED-F67D90CBD8AE}"/>
              </a:ext>
            </a:extLst>
          </p:cNvPr>
          <p:cNvSpPr/>
          <p:nvPr/>
        </p:nvSpPr>
        <p:spPr>
          <a:xfrm>
            <a:off x="10247210" y="3624597"/>
            <a:ext cx="1070869" cy="1070869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600" dirty="0"/>
              <a:t>X1&gt;1.7</a:t>
            </a: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4DE32A2D-16FF-F74F-B85F-EE0FA9A5E825}"/>
              </a:ext>
            </a:extLst>
          </p:cNvPr>
          <p:cNvCxnSpPr>
            <a:cxnSpLocks/>
            <a:stCxn id="65" idx="5"/>
            <a:endCxn id="66" idx="1"/>
          </p:cNvCxnSpPr>
          <p:nvPr/>
        </p:nvCxnSpPr>
        <p:spPr>
          <a:xfrm>
            <a:off x="8877847" y="2169002"/>
            <a:ext cx="467854" cy="3257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B60D97E4-2F17-F44D-9F2E-9D0E0DA4813B}"/>
              </a:ext>
            </a:extLst>
          </p:cNvPr>
          <p:cNvCxnSpPr>
            <a:cxnSpLocks/>
            <a:stCxn id="66" idx="3"/>
            <a:endCxn id="67" idx="0"/>
          </p:cNvCxnSpPr>
          <p:nvPr/>
        </p:nvCxnSpPr>
        <p:spPr>
          <a:xfrm flipH="1">
            <a:off x="8696433" y="3251952"/>
            <a:ext cx="649268" cy="3002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D277C95A-84BF-A346-A471-618644607B7D}"/>
              </a:ext>
            </a:extLst>
          </p:cNvPr>
          <p:cNvCxnSpPr>
            <a:cxnSpLocks/>
            <a:stCxn id="66" idx="5"/>
            <a:endCxn id="68" idx="0"/>
          </p:cNvCxnSpPr>
          <p:nvPr/>
        </p:nvCxnSpPr>
        <p:spPr>
          <a:xfrm>
            <a:off x="10102920" y="3251952"/>
            <a:ext cx="679725" cy="3726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D8FF7CA9-E05B-A449-8921-E1A8C5067B1E}"/>
              </a:ext>
            </a:extLst>
          </p:cNvPr>
          <p:cNvCxnSpPr>
            <a:cxnSpLocks/>
            <a:stCxn id="65" idx="3"/>
          </p:cNvCxnSpPr>
          <p:nvPr/>
        </p:nvCxnSpPr>
        <p:spPr>
          <a:xfrm flipH="1">
            <a:off x="7813903" y="2169002"/>
            <a:ext cx="306725" cy="4078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F1480CAE-6A59-9446-A670-CAA4294CB4C2}"/>
              </a:ext>
            </a:extLst>
          </p:cNvPr>
          <p:cNvCxnSpPr>
            <a:cxnSpLocks/>
            <a:stCxn id="67" idx="3"/>
          </p:cNvCxnSpPr>
          <p:nvPr/>
        </p:nvCxnSpPr>
        <p:spPr>
          <a:xfrm flipH="1">
            <a:off x="7940041" y="4466219"/>
            <a:ext cx="377782" cy="4570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D375B4FE-AD51-9942-A50D-5E11353AE598}"/>
              </a:ext>
            </a:extLst>
          </p:cNvPr>
          <p:cNvCxnSpPr>
            <a:cxnSpLocks/>
            <a:stCxn id="67" idx="5"/>
          </p:cNvCxnSpPr>
          <p:nvPr/>
        </p:nvCxnSpPr>
        <p:spPr>
          <a:xfrm>
            <a:off x="9075042" y="4466219"/>
            <a:ext cx="189508" cy="5294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7F6D17E2-AB71-7349-BB97-8B90EEDD1B87}"/>
              </a:ext>
            </a:extLst>
          </p:cNvPr>
          <p:cNvCxnSpPr>
            <a:cxnSpLocks/>
            <a:stCxn id="68" idx="3"/>
          </p:cNvCxnSpPr>
          <p:nvPr/>
        </p:nvCxnSpPr>
        <p:spPr>
          <a:xfrm flipH="1">
            <a:off x="10214527" y="4538641"/>
            <a:ext cx="189508" cy="5294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AF546E03-7A5F-884D-88AF-C93858993F6E}"/>
              </a:ext>
            </a:extLst>
          </p:cNvPr>
          <p:cNvCxnSpPr>
            <a:cxnSpLocks/>
            <a:stCxn id="68" idx="5"/>
          </p:cNvCxnSpPr>
          <p:nvPr/>
        </p:nvCxnSpPr>
        <p:spPr>
          <a:xfrm>
            <a:off x="11161254" y="4538641"/>
            <a:ext cx="505904" cy="5294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7" name="TextBox 106">
            <a:extLst>
              <a:ext uri="{FF2B5EF4-FFF2-40B4-BE49-F238E27FC236}">
                <a16:creationId xmlns:a16="http://schemas.microsoft.com/office/drawing/2014/main" id="{84C6C45B-47F5-A648-8E5D-04AC361743FD}"/>
              </a:ext>
            </a:extLst>
          </p:cNvPr>
          <p:cNvSpPr txBox="1"/>
          <p:nvPr/>
        </p:nvSpPr>
        <p:spPr>
          <a:xfrm>
            <a:off x="7399366" y="2632412"/>
            <a:ext cx="829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( 0 , 4 )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F804648E-C9A4-6740-A918-B8FC4E248CE6}"/>
              </a:ext>
            </a:extLst>
          </p:cNvPr>
          <p:cNvSpPr txBox="1"/>
          <p:nvPr/>
        </p:nvSpPr>
        <p:spPr>
          <a:xfrm>
            <a:off x="7498792" y="4988809"/>
            <a:ext cx="829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( 1 , 3 )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C2550317-25A2-CC48-BF7C-A898E19BAD59}"/>
              </a:ext>
            </a:extLst>
          </p:cNvPr>
          <p:cNvSpPr txBox="1"/>
          <p:nvPr/>
        </p:nvSpPr>
        <p:spPr>
          <a:xfrm>
            <a:off x="8817330" y="5028393"/>
            <a:ext cx="829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( 3 , 1 )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9440F3B1-A6AD-B340-9A12-2A2B294C3AFA}"/>
              </a:ext>
            </a:extLst>
          </p:cNvPr>
          <p:cNvSpPr txBox="1"/>
          <p:nvPr/>
        </p:nvSpPr>
        <p:spPr>
          <a:xfrm>
            <a:off x="11328715" y="5066411"/>
            <a:ext cx="829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( 1 , 4 )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F5211523-0F9E-5F4E-B831-6CC1B1A59F4F}"/>
              </a:ext>
            </a:extLst>
          </p:cNvPr>
          <p:cNvSpPr txBox="1"/>
          <p:nvPr/>
        </p:nvSpPr>
        <p:spPr>
          <a:xfrm>
            <a:off x="9850997" y="5050425"/>
            <a:ext cx="829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( 5 , 0 )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0D08E86B-AD3D-6145-8E6E-560E026D1375}"/>
              </a:ext>
            </a:extLst>
          </p:cNvPr>
          <p:cNvSpPr/>
          <p:nvPr/>
        </p:nvSpPr>
        <p:spPr>
          <a:xfrm>
            <a:off x="10415560" y="1473662"/>
            <a:ext cx="7008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(   ,   )</a:t>
            </a:r>
          </a:p>
        </p:txBody>
      </p:sp>
      <p:sp>
        <p:nvSpPr>
          <p:cNvPr id="113" name="Rounded Rectangle 112">
            <a:extLst>
              <a:ext uri="{FF2B5EF4-FFF2-40B4-BE49-F238E27FC236}">
                <a16:creationId xmlns:a16="http://schemas.microsoft.com/office/drawing/2014/main" id="{47949940-F5BA-E24A-9949-04EF598A134A}"/>
              </a:ext>
            </a:extLst>
          </p:cNvPr>
          <p:cNvSpPr/>
          <p:nvPr/>
        </p:nvSpPr>
        <p:spPr>
          <a:xfrm>
            <a:off x="10829629" y="1616238"/>
            <a:ext cx="90562" cy="98940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D1C641B5-8794-8849-82BB-D83D8056639F}"/>
              </a:ext>
            </a:extLst>
          </p:cNvPr>
          <p:cNvSpPr/>
          <p:nvPr/>
        </p:nvSpPr>
        <p:spPr>
          <a:xfrm>
            <a:off x="10595765" y="1616238"/>
            <a:ext cx="98940" cy="9894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6285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58" grpId="0"/>
      <p:bldP spid="59" grpId="0"/>
      <p:bldP spid="65" grpId="0" animBg="1"/>
      <p:bldP spid="66" grpId="0" animBg="1"/>
      <p:bldP spid="67" grpId="0" animBg="1"/>
      <p:bldP spid="68" grpId="0" animBg="1"/>
      <p:bldP spid="107" grpId="0"/>
      <p:bldP spid="108" grpId="0"/>
      <p:bldP spid="109" grpId="0"/>
      <p:bldP spid="110" grpId="0"/>
      <p:bldP spid="111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B41AD-0D33-D649-BDBA-8817EA3F6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46" y="-20641"/>
            <a:ext cx="10515600" cy="1325563"/>
          </a:xfrm>
        </p:spPr>
        <p:txBody>
          <a:bodyPr/>
          <a:lstStyle/>
          <a:p>
            <a:r>
              <a:rPr lang="en-GB" dirty="0"/>
              <a:t>Predictive Function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798E9-B19C-DA43-BA11-E93B7B80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3FE45-9D16-6842-8C86-1D987AA23E54}" type="slidenum">
              <a:rPr lang="en-GB" smtClean="0"/>
              <a:t>55</a:t>
            </a:fld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65AF805-6FD1-F64F-86D8-8963F06F3471}"/>
              </a:ext>
            </a:extLst>
          </p:cNvPr>
          <p:cNvSpPr/>
          <p:nvPr/>
        </p:nvSpPr>
        <p:spPr>
          <a:xfrm>
            <a:off x="9369646" y="61391"/>
            <a:ext cx="18088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6.  Decision Trees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1B181E6-4E5E-1A49-B66A-D98574D4C98D}"/>
              </a:ext>
            </a:extLst>
          </p:cNvPr>
          <p:cNvCxnSpPr>
            <a:cxnSpLocks/>
          </p:cNvCxnSpPr>
          <p:nvPr/>
        </p:nvCxnSpPr>
        <p:spPr>
          <a:xfrm flipV="1">
            <a:off x="1243013" y="1619247"/>
            <a:ext cx="0" cy="4324353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E0EA89D-B9B2-B247-8A31-E79108381E82}"/>
              </a:ext>
            </a:extLst>
          </p:cNvPr>
          <p:cNvCxnSpPr>
            <a:cxnSpLocks/>
          </p:cNvCxnSpPr>
          <p:nvPr/>
        </p:nvCxnSpPr>
        <p:spPr>
          <a:xfrm>
            <a:off x="771525" y="5500688"/>
            <a:ext cx="5324475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F469556A-831D-EA41-B5C5-2F02A2C886F0}"/>
              </a:ext>
            </a:extLst>
          </p:cNvPr>
          <p:cNvSpPr txBox="1"/>
          <p:nvPr/>
        </p:nvSpPr>
        <p:spPr>
          <a:xfrm>
            <a:off x="6053136" y="5500688"/>
            <a:ext cx="421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X1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9E237FA-79F3-814E-90BB-B72CF38AE01F}"/>
              </a:ext>
            </a:extLst>
          </p:cNvPr>
          <p:cNvSpPr txBox="1"/>
          <p:nvPr/>
        </p:nvSpPr>
        <p:spPr>
          <a:xfrm>
            <a:off x="585359" y="1533522"/>
            <a:ext cx="421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X2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08A3FADB-6817-BD4A-BE0B-D3B37D02617A}"/>
              </a:ext>
            </a:extLst>
          </p:cNvPr>
          <p:cNvSpPr/>
          <p:nvPr/>
        </p:nvSpPr>
        <p:spPr>
          <a:xfrm>
            <a:off x="1781146" y="2971822"/>
            <a:ext cx="203220" cy="202690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80FA6734-B953-EB4C-B36E-21B4944E5FCC}"/>
              </a:ext>
            </a:extLst>
          </p:cNvPr>
          <p:cNvSpPr/>
          <p:nvPr/>
        </p:nvSpPr>
        <p:spPr>
          <a:xfrm>
            <a:off x="2316138" y="2426499"/>
            <a:ext cx="203220" cy="202690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72E2105F-85C1-E749-B7F6-5CCE269F8A9D}"/>
              </a:ext>
            </a:extLst>
          </p:cNvPr>
          <p:cNvSpPr/>
          <p:nvPr/>
        </p:nvSpPr>
        <p:spPr>
          <a:xfrm>
            <a:off x="1736719" y="4086312"/>
            <a:ext cx="203220" cy="202690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3054797A-103D-9C4F-8EFE-DA14D8B8D604}"/>
              </a:ext>
            </a:extLst>
          </p:cNvPr>
          <p:cNvSpPr/>
          <p:nvPr/>
        </p:nvSpPr>
        <p:spPr>
          <a:xfrm>
            <a:off x="5042500" y="2771745"/>
            <a:ext cx="203220" cy="202690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E45D0FC0-F5E1-3343-94D6-704C493FB668}"/>
              </a:ext>
            </a:extLst>
          </p:cNvPr>
          <p:cNvSpPr/>
          <p:nvPr/>
        </p:nvSpPr>
        <p:spPr>
          <a:xfrm>
            <a:off x="3651668" y="1976097"/>
            <a:ext cx="219079" cy="219079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A2BC510C-3FB7-214A-8956-B4EF33069E6F}"/>
              </a:ext>
            </a:extLst>
          </p:cNvPr>
          <p:cNvSpPr/>
          <p:nvPr/>
        </p:nvSpPr>
        <p:spPr>
          <a:xfrm>
            <a:off x="3195632" y="2647966"/>
            <a:ext cx="219079" cy="219079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550AC3B-7C37-204A-9F8A-846004B11DFF}"/>
              </a:ext>
            </a:extLst>
          </p:cNvPr>
          <p:cNvSpPr/>
          <p:nvPr/>
        </p:nvSpPr>
        <p:spPr>
          <a:xfrm>
            <a:off x="3580263" y="2441958"/>
            <a:ext cx="219079" cy="219079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422BD170-62D9-7043-9C11-466961C8A57C}"/>
              </a:ext>
            </a:extLst>
          </p:cNvPr>
          <p:cNvSpPr/>
          <p:nvPr/>
        </p:nvSpPr>
        <p:spPr>
          <a:xfrm>
            <a:off x="4173663" y="3937519"/>
            <a:ext cx="219079" cy="219079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55294A89-CC57-C24B-A83C-B6908B17D045}"/>
              </a:ext>
            </a:extLst>
          </p:cNvPr>
          <p:cNvSpPr/>
          <p:nvPr/>
        </p:nvSpPr>
        <p:spPr>
          <a:xfrm>
            <a:off x="3492313" y="3288764"/>
            <a:ext cx="219079" cy="219079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206FDE13-727F-D246-98E7-4C109E64C0F8}"/>
              </a:ext>
            </a:extLst>
          </p:cNvPr>
          <p:cNvSpPr/>
          <p:nvPr/>
        </p:nvSpPr>
        <p:spPr>
          <a:xfrm>
            <a:off x="5024701" y="3718440"/>
            <a:ext cx="219079" cy="219079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4571F127-1195-6A41-A924-B5F7CE045A1A}"/>
              </a:ext>
            </a:extLst>
          </p:cNvPr>
          <p:cNvSpPr/>
          <p:nvPr/>
        </p:nvSpPr>
        <p:spPr>
          <a:xfrm>
            <a:off x="5450025" y="3946363"/>
            <a:ext cx="219079" cy="219079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184900E6-374C-EB4D-811A-C24DE38EFFE2}"/>
              </a:ext>
            </a:extLst>
          </p:cNvPr>
          <p:cNvSpPr/>
          <p:nvPr/>
        </p:nvSpPr>
        <p:spPr>
          <a:xfrm>
            <a:off x="5143897" y="4270364"/>
            <a:ext cx="219079" cy="219079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05B75D7E-5846-B247-822C-BA334B2AFCC4}"/>
              </a:ext>
            </a:extLst>
          </p:cNvPr>
          <p:cNvSpPr/>
          <p:nvPr/>
        </p:nvSpPr>
        <p:spPr>
          <a:xfrm>
            <a:off x="4671832" y="2416949"/>
            <a:ext cx="219079" cy="219079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D6CBEA26-22A5-CD4C-ACF2-56D9FD54235D}"/>
              </a:ext>
            </a:extLst>
          </p:cNvPr>
          <p:cNvSpPr/>
          <p:nvPr/>
        </p:nvSpPr>
        <p:spPr>
          <a:xfrm>
            <a:off x="2575689" y="3346733"/>
            <a:ext cx="203220" cy="202690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5171EB3B-6CD6-5048-AB66-26A48D9F0BF0}"/>
              </a:ext>
            </a:extLst>
          </p:cNvPr>
          <p:cNvSpPr/>
          <p:nvPr/>
        </p:nvSpPr>
        <p:spPr>
          <a:xfrm>
            <a:off x="5316447" y="2374126"/>
            <a:ext cx="203220" cy="202690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78DC721A-D817-104F-A20A-59D42F126DCA}"/>
              </a:ext>
            </a:extLst>
          </p:cNvPr>
          <p:cNvSpPr/>
          <p:nvPr/>
        </p:nvSpPr>
        <p:spPr>
          <a:xfrm>
            <a:off x="5367328" y="2855069"/>
            <a:ext cx="203220" cy="202690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1FC6288C-C78D-1C4F-9ACF-76A0C080822F}"/>
              </a:ext>
            </a:extLst>
          </p:cNvPr>
          <p:cNvSpPr/>
          <p:nvPr/>
        </p:nvSpPr>
        <p:spPr>
          <a:xfrm>
            <a:off x="4291132" y="3611274"/>
            <a:ext cx="203220" cy="202690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2C071E6F-A649-724D-B041-CAABA91D3DB3}"/>
              </a:ext>
            </a:extLst>
          </p:cNvPr>
          <p:cNvSpPr/>
          <p:nvPr/>
        </p:nvSpPr>
        <p:spPr>
          <a:xfrm>
            <a:off x="4808649" y="2900399"/>
            <a:ext cx="203220" cy="202690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DE53C1FC-C3C7-864A-A9F4-D39212659B66}"/>
              </a:ext>
            </a:extLst>
          </p:cNvPr>
          <p:cNvSpPr/>
          <p:nvPr/>
        </p:nvSpPr>
        <p:spPr>
          <a:xfrm>
            <a:off x="3885425" y="4047058"/>
            <a:ext cx="203220" cy="202690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BCF3DB39-F4F7-0A42-B505-24D64BE95A48}"/>
              </a:ext>
            </a:extLst>
          </p:cNvPr>
          <p:cNvSpPr/>
          <p:nvPr/>
        </p:nvSpPr>
        <p:spPr>
          <a:xfrm>
            <a:off x="4195824" y="4423711"/>
            <a:ext cx="203220" cy="202690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5119028A-061B-224F-966B-6860A6697195}"/>
              </a:ext>
            </a:extLst>
          </p:cNvPr>
          <p:cNvSpPr/>
          <p:nvPr/>
        </p:nvSpPr>
        <p:spPr>
          <a:xfrm>
            <a:off x="3877496" y="2895853"/>
            <a:ext cx="219079" cy="219079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5ECC3E5-3538-1641-99F5-16FE70381B38}"/>
              </a:ext>
            </a:extLst>
          </p:cNvPr>
          <p:cNvCxnSpPr/>
          <p:nvPr/>
        </p:nvCxnSpPr>
        <p:spPr>
          <a:xfrm>
            <a:off x="2928938" y="1304922"/>
            <a:ext cx="0" cy="4381503"/>
          </a:xfrm>
          <a:prstGeom prst="line">
            <a:avLst/>
          </a:prstGeom>
          <a:ln w="38100">
            <a:solidFill>
              <a:schemeClr val="accent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2A3CC545-EC19-FD46-BAA4-0EF7B6824745}"/>
              </a:ext>
            </a:extLst>
          </p:cNvPr>
          <p:cNvSpPr/>
          <p:nvPr/>
        </p:nvSpPr>
        <p:spPr>
          <a:xfrm>
            <a:off x="2677299" y="5572129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1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25018E77-B0EC-9C40-BB78-1040F9DBA992}"/>
              </a:ext>
            </a:extLst>
          </p:cNvPr>
          <p:cNvSpPr/>
          <p:nvPr/>
        </p:nvSpPr>
        <p:spPr>
          <a:xfrm>
            <a:off x="2028793" y="3509929"/>
            <a:ext cx="203220" cy="202690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2539D92B-E839-C74E-A57C-983CE42B85BA}"/>
              </a:ext>
            </a:extLst>
          </p:cNvPr>
          <p:cNvSpPr/>
          <p:nvPr/>
        </p:nvSpPr>
        <p:spPr>
          <a:xfrm>
            <a:off x="5403965" y="3638591"/>
            <a:ext cx="203220" cy="202690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87E27D16-703B-6841-9DDC-2891D690247C}"/>
              </a:ext>
            </a:extLst>
          </p:cNvPr>
          <p:cNvCxnSpPr>
            <a:cxnSpLocks/>
          </p:cNvCxnSpPr>
          <p:nvPr/>
        </p:nvCxnSpPr>
        <p:spPr>
          <a:xfrm>
            <a:off x="2928938" y="3559699"/>
            <a:ext cx="3857625" cy="1"/>
          </a:xfrm>
          <a:prstGeom prst="line">
            <a:avLst/>
          </a:prstGeom>
          <a:ln w="38100">
            <a:solidFill>
              <a:schemeClr val="accent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8F09478F-7583-F34E-B60C-1CBEDCC3D4A1}"/>
              </a:ext>
            </a:extLst>
          </p:cNvPr>
          <p:cNvSpPr/>
          <p:nvPr/>
        </p:nvSpPr>
        <p:spPr>
          <a:xfrm>
            <a:off x="728539" y="3375033"/>
            <a:ext cx="3545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2 </a:t>
            </a: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02294404-E714-C049-99DF-B7574641E45D}"/>
              </a:ext>
            </a:extLst>
          </p:cNvPr>
          <p:cNvCxnSpPr>
            <a:cxnSpLocks/>
          </p:cNvCxnSpPr>
          <p:nvPr/>
        </p:nvCxnSpPr>
        <p:spPr>
          <a:xfrm>
            <a:off x="1040259" y="3559699"/>
            <a:ext cx="185639" cy="0"/>
          </a:xfrm>
          <a:prstGeom prst="line">
            <a:avLst/>
          </a:prstGeom>
          <a:ln w="38100">
            <a:solidFill>
              <a:schemeClr val="accent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C41A88DD-7B93-6B4A-A0AC-7280BF84975C}"/>
              </a:ext>
            </a:extLst>
          </p:cNvPr>
          <p:cNvCxnSpPr>
            <a:cxnSpLocks/>
          </p:cNvCxnSpPr>
          <p:nvPr/>
        </p:nvCxnSpPr>
        <p:spPr>
          <a:xfrm>
            <a:off x="4392742" y="1304922"/>
            <a:ext cx="0" cy="2277835"/>
          </a:xfrm>
          <a:prstGeom prst="line">
            <a:avLst/>
          </a:prstGeom>
          <a:ln w="38100">
            <a:solidFill>
              <a:schemeClr val="accent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8988364D-0B5F-A44F-A28C-0818541087FE}"/>
              </a:ext>
            </a:extLst>
          </p:cNvPr>
          <p:cNvCxnSpPr>
            <a:cxnSpLocks/>
          </p:cNvCxnSpPr>
          <p:nvPr/>
        </p:nvCxnSpPr>
        <p:spPr>
          <a:xfrm>
            <a:off x="4811662" y="3577897"/>
            <a:ext cx="0" cy="1922791"/>
          </a:xfrm>
          <a:prstGeom prst="line">
            <a:avLst/>
          </a:prstGeom>
          <a:ln w="38100">
            <a:solidFill>
              <a:schemeClr val="accent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126D202B-0840-A842-BD0C-32609C46A1D7}"/>
              </a:ext>
            </a:extLst>
          </p:cNvPr>
          <p:cNvCxnSpPr>
            <a:cxnSpLocks/>
          </p:cNvCxnSpPr>
          <p:nvPr/>
        </p:nvCxnSpPr>
        <p:spPr>
          <a:xfrm flipV="1">
            <a:off x="4385149" y="5424492"/>
            <a:ext cx="7593" cy="193241"/>
          </a:xfrm>
          <a:prstGeom prst="line">
            <a:avLst/>
          </a:prstGeom>
          <a:ln w="38100">
            <a:solidFill>
              <a:schemeClr val="accent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3C76EF49-4E8B-0A4E-9680-040BEBFAB753}"/>
              </a:ext>
            </a:extLst>
          </p:cNvPr>
          <p:cNvCxnSpPr>
            <a:cxnSpLocks/>
          </p:cNvCxnSpPr>
          <p:nvPr/>
        </p:nvCxnSpPr>
        <p:spPr>
          <a:xfrm flipV="1">
            <a:off x="4809013" y="5424492"/>
            <a:ext cx="0" cy="188472"/>
          </a:xfrm>
          <a:prstGeom prst="line">
            <a:avLst/>
          </a:prstGeom>
          <a:ln w="38100">
            <a:solidFill>
              <a:schemeClr val="accent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28898460-F44E-8A46-BD13-B667AA09342C}"/>
              </a:ext>
            </a:extLst>
          </p:cNvPr>
          <p:cNvSpPr/>
          <p:nvPr/>
        </p:nvSpPr>
        <p:spPr>
          <a:xfrm>
            <a:off x="4693487" y="5629811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2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7DD2746E-DEBB-A343-95CF-4B51661BE250}"/>
              </a:ext>
            </a:extLst>
          </p:cNvPr>
          <p:cNvSpPr/>
          <p:nvPr/>
        </p:nvSpPr>
        <p:spPr>
          <a:xfrm>
            <a:off x="4154536" y="5637646"/>
            <a:ext cx="4764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1.7</a:t>
            </a: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555FD2D8-C8E9-9C4D-B2AE-741FBE84C8F1}"/>
              </a:ext>
            </a:extLst>
          </p:cNvPr>
          <p:cNvSpPr/>
          <p:nvPr/>
        </p:nvSpPr>
        <p:spPr>
          <a:xfrm>
            <a:off x="7963803" y="1254958"/>
            <a:ext cx="1070869" cy="1070869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600" dirty="0"/>
              <a:t>X1&gt;1</a:t>
            </a: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2B13388E-3D63-1046-A276-9A215D723660}"/>
              </a:ext>
            </a:extLst>
          </p:cNvPr>
          <p:cNvSpPr/>
          <p:nvPr/>
        </p:nvSpPr>
        <p:spPr>
          <a:xfrm>
            <a:off x="9188876" y="2337908"/>
            <a:ext cx="1070869" cy="1070869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600" dirty="0"/>
              <a:t>X2&gt;2</a:t>
            </a: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B089763F-1DD0-4D4C-B3E2-4C8A7F85F90F}"/>
              </a:ext>
            </a:extLst>
          </p:cNvPr>
          <p:cNvSpPr/>
          <p:nvPr/>
        </p:nvSpPr>
        <p:spPr>
          <a:xfrm>
            <a:off x="8160998" y="3552175"/>
            <a:ext cx="1070869" cy="1070869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600" dirty="0"/>
              <a:t>X1&gt;2</a:t>
            </a: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6DE73814-8460-744F-A0ED-F67D90CBD8AE}"/>
              </a:ext>
            </a:extLst>
          </p:cNvPr>
          <p:cNvSpPr/>
          <p:nvPr/>
        </p:nvSpPr>
        <p:spPr>
          <a:xfrm>
            <a:off x="10247210" y="3624597"/>
            <a:ext cx="1070869" cy="1070869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600" dirty="0"/>
              <a:t>X1&gt;1.7</a:t>
            </a: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4DE32A2D-16FF-F74F-B85F-EE0FA9A5E825}"/>
              </a:ext>
            </a:extLst>
          </p:cNvPr>
          <p:cNvCxnSpPr>
            <a:cxnSpLocks/>
            <a:stCxn id="65" idx="5"/>
            <a:endCxn id="66" idx="1"/>
          </p:cNvCxnSpPr>
          <p:nvPr/>
        </p:nvCxnSpPr>
        <p:spPr>
          <a:xfrm>
            <a:off x="8877847" y="2169002"/>
            <a:ext cx="467854" cy="3257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B60D97E4-2F17-F44D-9F2E-9D0E0DA4813B}"/>
              </a:ext>
            </a:extLst>
          </p:cNvPr>
          <p:cNvCxnSpPr>
            <a:cxnSpLocks/>
            <a:stCxn id="66" idx="3"/>
            <a:endCxn id="67" idx="0"/>
          </p:cNvCxnSpPr>
          <p:nvPr/>
        </p:nvCxnSpPr>
        <p:spPr>
          <a:xfrm flipH="1">
            <a:off x="8696433" y="3251952"/>
            <a:ext cx="649268" cy="3002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D277C95A-84BF-A346-A471-618644607B7D}"/>
              </a:ext>
            </a:extLst>
          </p:cNvPr>
          <p:cNvCxnSpPr>
            <a:cxnSpLocks/>
            <a:stCxn id="66" idx="5"/>
            <a:endCxn id="68" idx="0"/>
          </p:cNvCxnSpPr>
          <p:nvPr/>
        </p:nvCxnSpPr>
        <p:spPr>
          <a:xfrm>
            <a:off x="10102920" y="3251952"/>
            <a:ext cx="679725" cy="3726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D8FF7CA9-E05B-A449-8921-E1A8C5067B1E}"/>
              </a:ext>
            </a:extLst>
          </p:cNvPr>
          <p:cNvCxnSpPr>
            <a:cxnSpLocks/>
            <a:stCxn id="65" idx="3"/>
          </p:cNvCxnSpPr>
          <p:nvPr/>
        </p:nvCxnSpPr>
        <p:spPr>
          <a:xfrm flipH="1">
            <a:off x="7813903" y="2169002"/>
            <a:ext cx="306725" cy="4078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F1480CAE-6A59-9446-A670-CAA4294CB4C2}"/>
              </a:ext>
            </a:extLst>
          </p:cNvPr>
          <p:cNvCxnSpPr>
            <a:cxnSpLocks/>
            <a:stCxn id="67" idx="3"/>
          </p:cNvCxnSpPr>
          <p:nvPr/>
        </p:nvCxnSpPr>
        <p:spPr>
          <a:xfrm flipH="1">
            <a:off x="7940041" y="4466219"/>
            <a:ext cx="377782" cy="4570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D375B4FE-AD51-9942-A50D-5E11353AE598}"/>
              </a:ext>
            </a:extLst>
          </p:cNvPr>
          <p:cNvCxnSpPr>
            <a:cxnSpLocks/>
            <a:stCxn id="67" idx="5"/>
          </p:cNvCxnSpPr>
          <p:nvPr/>
        </p:nvCxnSpPr>
        <p:spPr>
          <a:xfrm>
            <a:off x="9075042" y="4466219"/>
            <a:ext cx="189508" cy="5294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7F6D17E2-AB71-7349-BB97-8B90EEDD1B87}"/>
              </a:ext>
            </a:extLst>
          </p:cNvPr>
          <p:cNvCxnSpPr>
            <a:cxnSpLocks/>
            <a:stCxn id="68" idx="3"/>
          </p:cNvCxnSpPr>
          <p:nvPr/>
        </p:nvCxnSpPr>
        <p:spPr>
          <a:xfrm flipH="1">
            <a:off x="10214527" y="4538641"/>
            <a:ext cx="189508" cy="5294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AF546E03-7A5F-884D-88AF-C93858993F6E}"/>
              </a:ext>
            </a:extLst>
          </p:cNvPr>
          <p:cNvCxnSpPr>
            <a:cxnSpLocks/>
            <a:stCxn id="68" idx="5"/>
          </p:cNvCxnSpPr>
          <p:nvPr/>
        </p:nvCxnSpPr>
        <p:spPr>
          <a:xfrm>
            <a:off x="11161254" y="4538641"/>
            <a:ext cx="505904" cy="5294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7" name="TextBox 106">
            <a:extLst>
              <a:ext uri="{FF2B5EF4-FFF2-40B4-BE49-F238E27FC236}">
                <a16:creationId xmlns:a16="http://schemas.microsoft.com/office/drawing/2014/main" id="{84C6C45B-47F5-A648-8E5D-04AC361743FD}"/>
              </a:ext>
            </a:extLst>
          </p:cNvPr>
          <p:cNvSpPr txBox="1"/>
          <p:nvPr/>
        </p:nvSpPr>
        <p:spPr>
          <a:xfrm>
            <a:off x="7399366" y="2632412"/>
            <a:ext cx="829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( 0 , 4 )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F804648E-C9A4-6740-A918-B8FC4E248CE6}"/>
              </a:ext>
            </a:extLst>
          </p:cNvPr>
          <p:cNvSpPr txBox="1"/>
          <p:nvPr/>
        </p:nvSpPr>
        <p:spPr>
          <a:xfrm>
            <a:off x="7498792" y="4988809"/>
            <a:ext cx="829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( 1 , 3 )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C2550317-25A2-CC48-BF7C-A898E19BAD59}"/>
              </a:ext>
            </a:extLst>
          </p:cNvPr>
          <p:cNvSpPr txBox="1"/>
          <p:nvPr/>
        </p:nvSpPr>
        <p:spPr>
          <a:xfrm>
            <a:off x="8817330" y="5028393"/>
            <a:ext cx="829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( 3 , 1 )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9440F3B1-A6AD-B340-9A12-2A2B294C3AFA}"/>
              </a:ext>
            </a:extLst>
          </p:cNvPr>
          <p:cNvSpPr txBox="1"/>
          <p:nvPr/>
        </p:nvSpPr>
        <p:spPr>
          <a:xfrm>
            <a:off x="11328715" y="5066411"/>
            <a:ext cx="829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( 1 , 4 )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F5211523-0F9E-5F4E-B831-6CC1B1A59F4F}"/>
              </a:ext>
            </a:extLst>
          </p:cNvPr>
          <p:cNvSpPr txBox="1"/>
          <p:nvPr/>
        </p:nvSpPr>
        <p:spPr>
          <a:xfrm>
            <a:off x="9850997" y="5050425"/>
            <a:ext cx="829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( 5 , 0 )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0D08E86B-AD3D-6145-8E6E-560E026D1375}"/>
              </a:ext>
            </a:extLst>
          </p:cNvPr>
          <p:cNvSpPr/>
          <p:nvPr/>
        </p:nvSpPr>
        <p:spPr>
          <a:xfrm>
            <a:off x="10415560" y="1473662"/>
            <a:ext cx="7008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(   ,   )</a:t>
            </a:r>
          </a:p>
        </p:txBody>
      </p:sp>
      <p:sp>
        <p:nvSpPr>
          <p:cNvPr id="113" name="Rounded Rectangle 112">
            <a:extLst>
              <a:ext uri="{FF2B5EF4-FFF2-40B4-BE49-F238E27FC236}">
                <a16:creationId xmlns:a16="http://schemas.microsoft.com/office/drawing/2014/main" id="{47949940-F5BA-E24A-9949-04EF598A134A}"/>
              </a:ext>
            </a:extLst>
          </p:cNvPr>
          <p:cNvSpPr/>
          <p:nvPr/>
        </p:nvSpPr>
        <p:spPr>
          <a:xfrm>
            <a:off x="10829629" y="1616238"/>
            <a:ext cx="90562" cy="98940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D1C641B5-8794-8849-82BB-D83D8056639F}"/>
              </a:ext>
            </a:extLst>
          </p:cNvPr>
          <p:cNvSpPr/>
          <p:nvPr/>
        </p:nvSpPr>
        <p:spPr>
          <a:xfrm>
            <a:off x="10595765" y="1616238"/>
            <a:ext cx="98940" cy="9894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A58EA90-B890-474C-AAB4-CA79B9F35415}"/>
              </a:ext>
            </a:extLst>
          </p:cNvPr>
          <p:cNvGrpSpPr/>
          <p:nvPr/>
        </p:nvGrpSpPr>
        <p:grpSpPr>
          <a:xfrm>
            <a:off x="3238986" y="4273396"/>
            <a:ext cx="311231" cy="311231"/>
            <a:chOff x="3238986" y="4273396"/>
            <a:chExt cx="311231" cy="311231"/>
          </a:xfrm>
        </p:grpSpPr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CD25236A-97FA-694A-8B28-98053DE6366D}"/>
                </a:ext>
              </a:extLst>
            </p:cNvPr>
            <p:cNvSpPr txBox="1"/>
            <p:nvPr/>
          </p:nvSpPr>
          <p:spPr>
            <a:xfrm>
              <a:off x="3266734" y="4275435"/>
              <a:ext cx="26802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dirty="0"/>
                <a:t>?</a:t>
              </a:r>
            </a:p>
          </p:txBody>
        </p:sp>
        <p:sp>
          <p:nvSpPr>
            <p:cNvPr id="8" name="Diamond 7">
              <a:extLst>
                <a:ext uri="{FF2B5EF4-FFF2-40B4-BE49-F238E27FC236}">
                  <a16:creationId xmlns:a16="http://schemas.microsoft.com/office/drawing/2014/main" id="{2D186A8F-1B58-1947-86D9-5BB2E2EF172F}"/>
                </a:ext>
              </a:extLst>
            </p:cNvPr>
            <p:cNvSpPr/>
            <p:nvPr/>
          </p:nvSpPr>
          <p:spPr>
            <a:xfrm>
              <a:off x="3238986" y="4273396"/>
              <a:ext cx="311231" cy="311231"/>
            </a:xfrm>
            <a:prstGeom prst="diamond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88900122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B41AD-0D33-D649-BDBA-8817EA3F6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46" y="-20641"/>
            <a:ext cx="10515600" cy="1325563"/>
          </a:xfrm>
        </p:spPr>
        <p:txBody>
          <a:bodyPr/>
          <a:lstStyle/>
          <a:p>
            <a:r>
              <a:rPr lang="en-GB" dirty="0"/>
              <a:t>Predictive Function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798E9-B19C-DA43-BA11-E93B7B80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3FE45-9D16-6842-8C86-1D987AA23E54}" type="slidenum">
              <a:rPr lang="en-GB" smtClean="0"/>
              <a:t>56</a:t>
            </a:fld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65AF805-6FD1-F64F-86D8-8963F06F3471}"/>
              </a:ext>
            </a:extLst>
          </p:cNvPr>
          <p:cNvSpPr/>
          <p:nvPr/>
        </p:nvSpPr>
        <p:spPr>
          <a:xfrm>
            <a:off x="9369646" y="61391"/>
            <a:ext cx="18088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6.  Decision Trees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1B181E6-4E5E-1A49-B66A-D98574D4C98D}"/>
              </a:ext>
            </a:extLst>
          </p:cNvPr>
          <p:cNvCxnSpPr>
            <a:cxnSpLocks/>
          </p:cNvCxnSpPr>
          <p:nvPr/>
        </p:nvCxnSpPr>
        <p:spPr>
          <a:xfrm flipV="1">
            <a:off x="1243013" y="1619247"/>
            <a:ext cx="0" cy="4324353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E0EA89D-B9B2-B247-8A31-E79108381E82}"/>
              </a:ext>
            </a:extLst>
          </p:cNvPr>
          <p:cNvCxnSpPr>
            <a:cxnSpLocks/>
          </p:cNvCxnSpPr>
          <p:nvPr/>
        </p:nvCxnSpPr>
        <p:spPr>
          <a:xfrm>
            <a:off x="771525" y="5500688"/>
            <a:ext cx="5324475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F469556A-831D-EA41-B5C5-2F02A2C886F0}"/>
              </a:ext>
            </a:extLst>
          </p:cNvPr>
          <p:cNvSpPr txBox="1"/>
          <p:nvPr/>
        </p:nvSpPr>
        <p:spPr>
          <a:xfrm>
            <a:off x="6053136" y="5500688"/>
            <a:ext cx="421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X1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9E237FA-79F3-814E-90BB-B72CF38AE01F}"/>
              </a:ext>
            </a:extLst>
          </p:cNvPr>
          <p:cNvSpPr txBox="1"/>
          <p:nvPr/>
        </p:nvSpPr>
        <p:spPr>
          <a:xfrm>
            <a:off x="585359" y="1533522"/>
            <a:ext cx="421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X2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08A3FADB-6817-BD4A-BE0B-D3B37D02617A}"/>
              </a:ext>
            </a:extLst>
          </p:cNvPr>
          <p:cNvSpPr/>
          <p:nvPr/>
        </p:nvSpPr>
        <p:spPr>
          <a:xfrm>
            <a:off x="1781146" y="2971822"/>
            <a:ext cx="203220" cy="202690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80FA6734-B953-EB4C-B36E-21B4944E5FCC}"/>
              </a:ext>
            </a:extLst>
          </p:cNvPr>
          <p:cNvSpPr/>
          <p:nvPr/>
        </p:nvSpPr>
        <p:spPr>
          <a:xfrm>
            <a:off x="2316138" y="2426499"/>
            <a:ext cx="203220" cy="202690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72E2105F-85C1-E749-B7F6-5CCE269F8A9D}"/>
              </a:ext>
            </a:extLst>
          </p:cNvPr>
          <p:cNvSpPr/>
          <p:nvPr/>
        </p:nvSpPr>
        <p:spPr>
          <a:xfrm>
            <a:off x="1736719" y="4086312"/>
            <a:ext cx="203220" cy="202690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3054797A-103D-9C4F-8EFE-DA14D8B8D604}"/>
              </a:ext>
            </a:extLst>
          </p:cNvPr>
          <p:cNvSpPr/>
          <p:nvPr/>
        </p:nvSpPr>
        <p:spPr>
          <a:xfrm>
            <a:off x="5042500" y="2771745"/>
            <a:ext cx="203220" cy="202690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E45D0FC0-F5E1-3343-94D6-704C493FB668}"/>
              </a:ext>
            </a:extLst>
          </p:cNvPr>
          <p:cNvSpPr/>
          <p:nvPr/>
        </p:nvSpPr>
        <p:spPr>
          <a:xfrm>
            <a:off x="3651668" y="1976097"/>
            <a:ext cx="219079" cy="219079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A2BC510C-3FB7-214A-8956-B4EF33069E6F}"/>
              </a:ext>
            </a:extLst>
          </p:cNvPr>
          <p:cNvSpPr/>
          <p:nvPr/>
        </p:nvSpPr>
        <p:spPr>
          <a:xfrm>
            <a:off x="3195632" y="2647966"/>
            <a:ext cx="219079" cy="219079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550AC3B-7C37-204A-9F8A-846004B11DFF}"/>
              </a:ext>
            </a:extLst>
          </p:cNvPr>
          <p:cNvSpPr/>
          <p:nvPr/>
        </p:nvSpPr>
        <p:spPr>
          <a:xfrm>
            <a:off x="3580263" y="2441958"/>
            <a:ext cx="219079" cy="219079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422BD170-62D9-7043-9C11-466961C8A57C}"/>
              </a:ext>
            </a:extLst>
          </p:cNvPr>
          <p:cNvSpPr/>
          <p:nvPr/>
        </p:nvSpPr>
        <p:spPr>
          <a:xfrm>
            <a:off x="4173663" y="3937519"/>
            <a:ext cx="219079" cy="219079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55294A89-CC57-C24B-A83C-B6908B17D045}"/>
              </a:ext>
            </a:extLst>
          </p:cNvPr>
          <p:cNvSpPr/>
          <p:nvPr/>
        </p:nvSpPr>
        <p:spPr>
          <a:xfrm>
            <a:off x="3492313" y="3288764"/>
            <a:ext cx="219079" cy="219079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206FDE13-727F-D246-98E7-4C109E64C0F8}"/>
              </a:ext>
            </a:extLst>
          </p:cNvPr>
          <p:cNvSpPr/>
          <p:nvPr/>
        </p:nvSpPr>
        <p:spPr>
          <a:xfrm>
            <a:off x="5024701" y="3718440"/>
            <a:ext cx="219079" cy="219079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4571F127-1195-6A41-A924-B5F7CE045A1A}"/>
              </a:ext>
            </a:extLst>
          </p:cNvPr>
          <p:cNvSpPr/>
          <p:nvPr/>
        </p:nvSpPr>
        <p:spPr>
          <a:xfrm>
            <a:off x="5450025" y="3946363"/>
            <a:ext cx="219079" cy="219079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184900E6-374C-EB4D-811A-C24DE38EFFE2}"/>
              </a:ext>
            </a:extLst>
          </p:cNvPr>
          <p:cNvSpPr/>
          <p:nvPr/>
        </p:nvSpPr>
        <p:spPr>
          <a:xfrm>
            <a:off x="5143897" y="4270364"/>
            <a:ext cx="219079" cy="219079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05B75D7E-5846-B247-822C-BA334B2AFCC4}"/>
              </a:ext>
            </a:extLst>
          </p:cNvPr>
          <p:cNvSpPr/>
          <p:nvPr/>
        </p:nvSpPr>
        <p:spPr>
          <a:xfrm>
            <a:off x="4671832" y="2416949"/>
            <a:ext cx="219079" cy="219079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D6CBEA26-22A5-CD4C-ACF2-56D9FD54235D}"/>
              </a:ext>
            </a:extLst>
          </p:cNvPr>
          <p:cNvSpPr/>
          <p:nvPr/>
        </p:nvSpPr>
        <p:spPr>
          <a:xfrm>
            <a:off x="2575689" y="3346733"/>
            <a:ext cx="203220" cy="202690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5171EB3B-6CD6-5048-AB66-26A48D9F0BF0}"/>
              </a:ext>
            </a:extLst>
          </p:cNvPr>
          <p:cNvSpPr/>
          <p:nvPr/>
        </p:nvSpPr>
        <p:spPr>
          <a:xfrm>
            <a:off x="5316447" y="2374126"/>
            <a:ext cx="203220" cy="202690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78DC721A-D817-104F-A20A-59D42F126DCA}"/>
              </a:ext>
            </a:extLst>
          </p:cNvPr>
          <p:cNvSpPr/>
          <p:nvPr/>
        </p:nvSpPr>
        <p:spPr>
          <a:xfrm>
            <a:off x="5367328" y="2855069"/>
            <a:ext cx="203220" cy="202690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1FC6288C-C78D-1C4F-9ACF-76A0C080822F}"/>
              </a:ext>
            </a:extLst>
          </p:cNvPr>
          <p:cNvSpPr/>
          <p:nvPr/>
        </p:nvSpPr>
        <p:spPr>
          <a:xfrm>
            <a:off x="4291132" y="3611274"/>
            <a:ext cx="203220" cy="202690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2C071E6F-A649-724D-B041-CAABA91D3DB3}"/>
              </a:ext>
            </a:extLst>
          </p:cNvPr>
          <p:cNvSpPr/>
          <p:nvPr/>
        </p:nvSpPr>
        <p:spPr>
          <a:xfrm>
            <a:off x="4808649" y="2900399"/>
            <a:ext cx="203220" cy="202690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DE53C1FC-C3C7-864A-A9F4-D39212659B66}"/>
              </a:ext>
            </a:extLst>
          </p:cNvPr>
          <p:cNvSpPr/>
          <p:nvPr/>
        </p:nvSpPr>
        <p:spPr>
          <a:xfrm>
            <a:off x="3885425" y="4047058"/>
            <a:ext cx="203220" cy="202690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BCF3DB39-F4F7-0A42-B505-24D64BE95A48}"/>
              </a:ext>
            </a:extLst>
          </p:cNvPr>
          <p:cNvSpPr/>
          <p:nvPr/>
        </p:nvSpPr>
        <p:spPr>
          <a:xfrm>
            <a:off x="4195824" y="4423711"/>
            <a:ext cx="203220" cy="202690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5119028A-061B-224F-966B-6860A6697195}"/>
              </a:ext>
            </a:extLst>
          </p:cNvPr>
          <p:cNvSpPr/>
          <p:nvPr/>
        </p:nvSpPr>
        <p:spPr>
          <a:xfrm>
            <a:off x="3877496" y="2895853"/>
            <a:ext cx="219079" cy="219079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5ECC3E5-3538-1641-99F5-16FE70381B38}"/>
              </a:ext>
            </a:extLst>
          </p:cNvPr>
          <p:cNvCxnSpPr/>
          <p:nvPr/>
        </p:nvCxnSpPr>
        <p:spPr>
          <a:xfrm>
            <a:off x="2928938" y="1304922"/>
            <a:ext cx="0" cy="4381503"/>
          </a:xfrm>
          <a:prstGeom prst="line">
            <a:avLst/>
          </a:prstGeom>
          <a:ln w="38100">
            <a:solidFill>
              <a:schemeClr val="accent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2A3CC545-EC19-FD46-BAA4-0EF7B6824745}"/>
              </a:ext>
            </a:extLst>
          </p:cNvPr>
          <p:cNvSpPr/>
          <p:nvPr/>
        </p:nvSpPr>
        <p:spPr>
          <a:xfrm>
            <a:off x="2677299" y="5572129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1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25018E77-B0EC-9C40-BB78-1040F9DBA992}"/>
              </a:ext>
            </a:extLst>
          </p:cNvPr>
          <p:cNvSpPr/>
          <p:nvPr/>
        </p:nvSpPr>
        <p:spPr>
          <a:xfrm>
            <a:off x="2028793" y="3509929"/>
            <a:ext cx="203220" cy="202690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2539D92B-E839-C74E-A57C-983CE42B85BA}"/>
              </a:ext>
            </a:extLst>
          </p:cNvPr>
          <p:cNvSpPr/>
          <p:nvPr/>
        </p:nvSpPr>
        <p:spPr>
          <a:xfrm>
            <a:off x="5403965" y="3638591"/>
            <a:ext cx="203220" cy="202690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87E27D16-703B-6841-9DDC-2891D690247C}"/>
              </a:ext>
            </a:extLst>
          </p:cNvPr>
          <p:cNvCxnSpPr>
            <a:cxnSpLocks/>
          </p:cNvCxnSpPr>
          <p:nvPr/>
        </p:nvCxnSpPr>
        <p:spPr>
          <a:xfrm>
            <a:off x="2928938" y="3559699"/>
            <a:ext cx="3857625" cy="1"/>
          </a:xfrm>
          <a:prstGeom prst="line">
            <a:avLst/>
          </a:prstGeom>
          <a:ln w="38100">
            <a:solidFill>
              <a:schemeClr val="accent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8F09478F-7583-F34E-B60C-1CBEDCC3D4A1}"/>
              </a:ext>
            </a:extLst>
          </p:cNvPr>
          <p:cNvSpPr/>
          <p:nvPr/>
        </p:nvSpPr>
        <p:spPr>
          <a:xfrm>
            <a:off x="728539" y="3375033"/>
            <a:ext cx="3545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2 </a:t>
            </a: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02294404-E714-C049-99DF-B7574641E45D}"/>
              </a:ext>
            </a:extLst>
          </p:cNvPr>
          <p:cNvCxnSpPr>
            <a:cxnSpLocks/>
          </p:cNvCxnSpPr>
          <p:nvPr/>
        </p:nvCxnSpPr>
        <p:spPr>
          <a:xfrm>
            <a:off x="1040259" y="3559699"/>
            <a:ext cx="185639" cy="0"/>
          </a:xfrm>
          <a:prstGeom prst="line">
            <a:avLst/>
          </a:prstGeom>
          <a:ln w="38100">
            <a:solidFill>
              <a:schemeClr val="accent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C41A88DD-7B93-6B4A-A0AC-7280BF84975C}"/>
              </a:ext>
            </a:extLst>
          </p:cNvPr>
          <p:cNvCxnSpPr>
            <a:cxnSpLocks/>
          </p:cNvCxnSpPr>
          <p:nvPr/>
        </p:nvCxnSpPr>
        <p:spPr>
          <a:xfrm>
            <a:off x="4392742" y="1304922"/>
            <a:ext cx="0" cy="2277835"/>
          </a:xfrm>
          <a:prstGeom prst="line">
            <a:avLst/>
          </a:prstGeom>
          <a:ln w="38100">
            <a:solidFill>
              <a:schemeClr val="accent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8988364D-0B5F-A44F-A28C-0818541087FE}"/>
              </a:ext>
            </a:extLst>
          </p:cNvPr>
          <p:cNvCxnSpPr>
            <a:cxnSpLocks/>
          </p:cNvCxnSpPr>
          <p:nvPr/>
        </p:nvCxnSpPr>
        <p:spPr>
          <a:xfrm>
            <a:off x="4811662" y="3577897"/>
            <a:ext cx="0" cy="1922791"/>
          </a:xfrm>
          <a:prstGeom prst="line">
            <a:avLst/>
          </a:prstGeom>
          <a:ln w="38100">
            <a:solidFill>
              <a:schemeClr val="accent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126D202B-0840-A842-BD0C-32609C46A1D7}"/>
              </a:ext>
            </a:extLst>
          </p:cNvPr>
          <p:cNvCxnSpPr>
            <a:cxnSpLocks/>
          </p:cNvCxnSpPr>
          <p:nvPr/>
        </p:nvCxnSpPr>
        <p:spPr>
          <a:xfrm flipV="1">
            <a:off x="4385149" y="5424492"/>
            <a:ext cx="7593" cy="193241"/>
          </a:xfrm>
          <a:prstGeom prst="line">
            <a:avLst/>
          </a:prstGeom>
          <a:ln w="38100">
            <a:solidFill>
              <a:schemeClr val="accent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3C76EF49-4E8B-0A4E-9680-040BEBFAB753}"/>
              </a:ext>
            </a:extLst>
          </p:cNvPr>
          <p:cNvCxnSpPr>
            <a:cxnSpLocks/>
          </p:cNvCxnSpPr>
          <p:nvPr/>
        </p:nvCxnSpPr>
        <p:spPr>
          <a:xfrm flipV="1">
            <a:off x="4809013" y="5424492"/>
            <a:ext cx="0" cy="188472"/>
          </a:xfrm>
          <a:prstGeom prst="line">
            <a:avLst/>
          </a:prstGeom>
          <a:ln w="38100">
            <a:solidFill>
              <a:schemeClr val="accent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28898460-F44E-8A46-BD13-B667AA09342C}"/>
              </a:ext>
            </a:extLst>
          </p:cNvPr>
          <p:cNvSpPr/>
          <p:nvPr/>
        </p:nvSpPr>
        <p:spPr>
          <a:xfrm>
            <a:off x="4693487" y="5629811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2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7DD2746E-DEBB-A343-95CF-4B51661BE250}"/>
              </a:ext>
            </a:extLst>
          </p:cNvPr>
          <p:cNvSpPr/>
          <p:nvPr/>
        </p:nvSpPr>
        <p:spPr>
          <a:xfrm>
            <a:off x="4154536" y="5637646"/>
            <a:ext cx="4764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1.7</a:t>
            </a: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555FD2D8-C8E9-9C4D-B2AE-741FBE84C8F1}"/>
              </a:ext>
            </a:extLst>
          </p:cNvPr>
          <p:cNvSpPr/>
          <p:nvPr/>
        </p:nvSpPr>
        <p:spPr>
          <a:xfrm>
            <a:off x="7963803" y="1254958"/>
            <a:ext cx="1070869" cy="1070869"/>
          </a:xfrm>
          <a:prstGeom prst="ellipse">
            <a:avLst/>
          </a:prstGeom>
          <a:ln w="28575">
            <a:solidFill>
              <a:schemeClr val="accent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600" dirty="0"/>
              <a:t>X1&gt;1</a:t>
            </a: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2B13388E-3D63-1046-A276-9A215D723660}"/>
              </a:ext>
            </a:extLst>
          </p:cNvPr>
          <p:cNvSpPr/>
          <p:nvPr/>
        </p:nvSpPr>
        <p:spPr>
          <a:xfrm>
            <a:off x="9188876" y="2337908"/>
            <a:ext cx="1070869" cy="1070869"/>
          </a:xfrm>
          <a:prstGeom prst="ellipse">
            <a:avLst/>
          </a:prstGeom>
          <a:ln w="28575">
            <a:solidFill>
              <a:schemeClr val="accent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600" dirty="0"/>
              <a:t>X2&gt;2</a:t>
            </a: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B089763F-1DD0-4D4C-B3E2-4C8A7F85F90F}"/>
              </a:ext>
            </a:extLst>
          </p:cNvPr>
          <p:cNvSpPr/>
          <p:nvPr/>
        </p:nvSpPr>
        <p:spPr>
          <a:xfrm>
            <a:off x="8160998" y="3552175"/>
            <a:ext cx="1070869" cy="1070869"/>
          </a:xfrm>
          <a:prstGeom prst="ellipse">
            <a:avLst/>
          </a:prstGeom>
          <a:ln w="28575">
            <a:solidFill>
              <a:schemeClr val="accent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600" dirty="0"/>
              <a:t>X1&gt;2</a:t>
            </a: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6DE73814-8460-744F-A0ED-F67D90CBD8AE}"/>
              </a:ext>
            </a:extLst>
          </p:cNvPr>
          <p:cNvSpPr/>
          <p:nvPr/>
        </p:nvSpPr>
        <p:spPr>
          <a:xfrm>
            <a:off x="10247210" y="3624597"/>
            <a:ext cx="1070869" cy="1070869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600" dirty="0"/>
              <a:t>X1&gt;1.7</a:t>
            </a: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4DE32A2D-16FF-F74F-B85F-EE0FA9A5E825}"/>
              </a:ext>
            </a:extLst>
          </p:cNvPr>
          <p:cNvCxnSpPr>
            <a:cxnSpLocks/>
            <a:stCxn id="65" idx="5"/>
            <a:endCxn id="66" idx="1"/>
          </p:cNvCxnSpPr>
          <p:nvPr/>
        </p:nvCxnSpPr>
        <p:spPr>
          <a:xfrm>
            <a:off x="8877847" y="2169002"/>
            <a:ext cx="467854" cy="325731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B60D97E4-2F17-F44D-9F2E-9D0E0DA4813B}"/>
              </a:ext>
            </a:extLst>
          </p:cNvPr>
          <p:cNvCxnSpPr>
            <a:cxnSpLocks/>
            <a:stCxn id="66" idx="3"/>
            <a:endCxn id="67" idx="0"/>
          </p:cNvCxnSpPr>
          <p:nvPr/>
        </p:nvCxnSpPr>
        <p:spPr>
          <a:xfrm flipH="1">
            <a:off x="8696433" y="3251952"/>
            <a:ext cx="649268" cy="300223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D277C95A-84BF-A346-A471-618644607B7D}"/>
              </a:ext>
            </a:extLst>
          </p:cNvPr>
          <p:cNvCxnSpPr>
            <a:cxnSpLocks/>
            <a:stCxn id="66" idx="5"/>
            <a:endCxn id="68" idx="0"/>
          </p:cNvCxnSpPr>
          <p:nvPr/>
        </p:nvCxnSpPr>
        <p:spPr>
          <a:xfrm>
            <a:off x="10102920" y="3251952"/>
            <a:ext cx="679725" cy="3726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D8FF7CA9-E05B-A449-8921-E1A8C5067B1E}"/>
              </a:ext>
            </a:extLst>
          </p:cNvPr>
          <p:cNvCxnSpPr>
            <a:cxnSpLocks/>
            <a:stCxn id="65" idx="3"/>
          </p:cNvCxnSpPr>
          <p:nvPr/>
        </p:nvCxnSpPr>
        <p:spPr>
          <a:xfrm flipH="1">
            <a:off x="7813903" y="2169002"/>
            <a:ext cx="306725" cy="4078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F1480CAE-6A59-9446-A670-CAA4294CB4C2}"/>
              </a:ext>
            </a:extLst>
          </p:cNvPr>
          <p:cNvCxnSpPr>
            <a:cxnSpLocks/>
            <a:stCxn id="67" idx="3"/>
          </p:cNvCxnSpPr>
          <p:nvPr/>
        </p:nvCxnSpPr>
        <p:spPr>
          <a:xfrm flipH="1">
            <a:off x="7940041" y="4466219"/>
            <a:ext cx="377782" cy="457048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D375B4FE-AD51-9942-A50D-5E11353AE598}"/>
              </a:ext>
            </a:extLst>
          </p:cNvPr>
          <p:cNvCxnSpPr>
            <a:cxnSpLocks/>
            <a:stCxn id="67" idx="5"/>
          </p:cNvCxnSpPr>
          <p:nvPr/>
        </p:nvCxnSpPr>
        <p:spPr>
          <a:xfrm>
            <a:off x="9075042" y="4466219"/>
            <a:ext cx="189508" cy="5294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7F6D17E2-AB71-7349-BB97-8B90EEDD1B87}"/>
              </a:ext>
            </a:extLst>
          </p:cNvPr>
          <p:cNvCxnSpPr>
            <a:cxnSpLocks/>
            <a:stCxn id="68" idx="3"/>
          </p:cNvCxnSpPr>
          <p:nvPr/>
        </p:nvCxnSpPr>
        <p:spPr>
          <a:xfrm flipH="1">
            <a:off x="10214527" y="4538641"/>
            <a:ext cx="189508" cy="5294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AF546E03-7A5F-884D-88AF-C93858993F6E}"/>
              </a:ext>
            </a:extLst>
          </p:cNvPr>
          <p:cNvCxnSpPr>
            <a:cxnSpLocks/>
            <a:stCxn id="68" idx="5"/>
          </p:cNvCxnSpPr>
          <p:nvPr/>
        </p:nvCxnSpPr>
        <p:spPr>
          <a:xfrm>
            <a:off x="11161254" y="4538641"/>
            <a:ext cx="505904" cy="5294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7" name="TextBox 106">
            <a:extLst>
              <a:ext uri="{FF2B5EF4-FFF2-40B4-BE49-F238E27FC236}">
                <a16:creationId xmlns:a16="http://schemas.microsoft.com/office/drawing/2014/main" id="{84C6C45B-47F5-A648-8E5D-04AC361743FD}"/>
              </a:ext>
            </a:extLst>
          </p:cNvPr>
          <p:cNvSpPr txBox="1"/>
          <p:nvPr/>
        </p:nvSpPr>
        <p:spPr>
          <a:xfrm>
            <a:off x="7399366" y="2632412"/>
            <a:ext cx="829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( 0 , 4 )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F804648E-C9A4-6740-A918-B8FC4E248CE6}"/>
              </a:ext>
            </a:extLst>
          </p:cNvPr>
          <p:cNvSpPr txBox="1"/>
          <p:nvPr/>
        </p:nvSpPr>
        <p:spPr>
          <a:xfrm>
            <a:off x="7498792" y="4988809"/>
            <a:ext cx="829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( 1 , 3 )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C2550317-25A2-CC48-BF7C-A898E19BAD59}"/>
              </a:ext>
            </a:extLst>
          </p:cNvPr>
          <p:cNvSpPr txBox="1"/>
          <p:nvPr/>
        </p:nvSpPr>
        <p:spPr>
          <a:xfrm>
            <a:off x="8817330" y="5028393"/>
            <a:ext cx="829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( 3 , 1 )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9440F3B1-A6AD-B340-9A12-2A2B294C3AFA}"/>
              </a:ext>
            </a:extLst>
          </p:cNvPr>
          <p:cNvSpPr txBox="1"/>
          <p:nvPr/>
        </p:nvSpPr>
        <p:spPr>
          <a:xfrm>
            <a:off x="11328715" y="5066411"/>
            <a:ext cx="829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( 1 , 4 )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F5211523-0F9E-5F4E-B831-6CC1B1A59F4F}"/>
              </a:ext>
            </a:extLst>
          </p:cNvPr>
          <p:cNvSpPr txBox="1"/>
          <p:nvPr/>
        </p:nvSpPr>
        <p:spPr>
          <a:xfrm>
            <a:off x="9850997" y="5050425"/>
            <a:ext cx="829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( 5 , 0 )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0D08E86B-AD3D-6145-8E6E-560E026D1375}"/>
              </a:ext>
            </a:extLst>
          </p:cNvPr>
          <p:cNvSpPr/>
          <p:nvPr/>
        </p:nvSpPr>
        <p:spPr>
          <a:xfrm>
            <a:off x="10415560" y="1473662"/>
            <a:ext cx="7008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(   ,   )</a:t>
            </a:r>
          </a:p>
        </p:txBody>
      </p:sp>
      <p:sp>
        <p:nvSpPr>
          <p:cNvPr id="113" name="Rounded Rectangle 112">
            <a:extLst>
              <a:ext uri="{FF2B5EF4-FFF2-40B4-BE49-F238E27FC236}">
                <a16:creationId xmlns:a16="http://schemas.microsoft.com/office/drawing/2014/main" id="{47949940-F5BA-E24A-9949-04EF598A134A}"/>
              </a:ext>
            </a:extLst>
          </p:cNvPr>
          <p:cNvSpPr/>
          <p:nvPr/>
        </p:nvSpPr>
        <p:spPr>
          <a:xfrm>
            <a:off x="10829629" y="1616238"/>
            <a:ext cx="90562" cy="98940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D1C641B5-8794-8849-82BB-D83D8056639F}"/>
              </a:ext>
            </a:extLst>
          </p:cNvPr>
          <p:cNvSpPr/>
          <p:nvPr/>
        </p:nvSpPr>
        <p:spPr>
          <a:xfrm>
            <a:off x="10595765" y="1616238"/>
            <a:ext cx="98940" cy="9894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A58EA90-B890-474C-AAB4-CA79B9F35415}"/>
              </a:ext>
            </a:extLst>
          </p:cNvPr>
          <p:cNvGrpSpPr/>
          <p:nvPr/>
        </p:nvGrpSpPr>
        <p:grpSpPr>
          <a:xfrm>
            <a:off x="3238986" y="4273396"/>
            <a:ext cx="311231" cy="311231"/>
            <a:chOff x="3238986" y="4273396"/>
            <a:chExt cx="311231" cy="311231"/>
          </a:xfrm>
        </p:grpSpPr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CD25236A-97FA-694A-8B28-98053DE6366D}"/>
                </a:ext>
              </a:extLst>
            </p:cNvPr>
            <p:cNvSpPr txBox="1"/>
            <p:nvPr/>
          </p:nvSpPr>
          <p:spPr>
            <a:xfrm>
              <a:off x="3266734" y="4275435"/>
              <a:ext cx="26802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dirty="0"/>
                <a:t>?</a:t>
              </a:r>
            </a:p>
          </p:txBody>
        </p:sp>
        <p:sp>
          <p:nvSpPr>
            <p:cNvPr id="8" name="Diamond 7">
              <a:extLst>
                <a:ext uri="{FF2B5EF4-FFF2-40B4-BE49-F238E27FC236}">
                  <a16:creationId xmlns:a16="http://schemas.microsoft.com/office/drawing/2014/main" id="{2D186A8F-1B58-1947-86D9-5BB2E2EF172F}"/>
                </a:ext>
              </a:extLst>
            </p:cNvPr>
            <p:cNvSpPr/>
            <p:nvPr/>
          </p:nvSpPr>
          <p:spPr>
            <a:xfrm>
              <a:off x="3238986" y="4273396"/>
              <a:ext cx="311231" cy="311231"/>
            </a:xfrm>
            <a:prstGeom prst="diamond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F365DD2-4094-E543-AE0F-5F179BB111AE}"/>
              </a:ext>
            </a:extLst>
          </p:cNvPr>
          <p:cNvCxnSpPr/>
          <p:nvPr/>
        </p:nvCxnSpPr>
        <p:spPr>
          <a:xfrm>
            <a:off x="7498792" y="5358141"/>
            <a:ext cx="819031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365638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que 2">
            <a:extLst>
              <a:ext uri="{FF2B5EF4-FFF2-40B4-BE49-F238E27FC236}">
                <a16:creationId xmlns:a16="http://schemas.microsoft.com/office/drawing/2014/main" id="{5B028C96-F232-414B-8AEC-97E982507776}"/>
              </a:ext>
            </a:extLst>
          </p:cNvPr>
          <p:cNvSpPr/>
          <p:nvPr/>
        </p:nvSpPr>
        <p:spPr>
          <a:xfrm>
            <a:off x="3162389" y="4178983"/>
            <a:ext cx="515760" cy="515760"/>
          </a:xfrm>
          <a:prstGeom prst="plaque">
            <a:avLst>
              <a:gd name="adj" fmla="val 50000"/>
            </a:avLst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6B41AD-0D33-D649-BDBA-8817EA3F6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46" y="-20641"/>
            <a:ext cx="10515600" cy="1325563"/>
          </a:xfrm>
        </p:spPr>
        <p:txBody>
          <a:bodyPr/>
          <a:lstStyle/>
          <a:p>
            <a:r>
              <a:rPr lang="en-GB" dirty="0"/>
              <a:t>Predictive Function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798E9-B19C-DA43-BA11-E93B7B80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3FE45-9D16-6842-8C86-1D987AA23E54}" type="slidenum">
              <a:rPr lang="en-GB" smtClean="0"/>
              <a:t>57</a:t>
            </a:fld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65AF805-6FD1-F64F-86D8-8963F06F3471}"/>
              </a:ext>
            </a:extLst>
          </p:cNvPr>
          <p:cNvSpPr/>
          <p:nvPr/>
        </p:nvSpPr>
        <p:spPr>
          <a:xfrm>
            <a:off x="9369646" y="61391"/>
            <a:ext cx="18088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6.  Decision Trees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1B181E6-4E5E-1A49-B66A-D98574D4C98D}"/>
              </a:ext>
            </a:extLst>
          </p:cNvPr>
          <p:cNvCxnSpPr>
            <a:cxnSpLocks/>
          </p:cNvCxnSpPr>
          <p:nvPr/>
        </p:nvCxnSpPr>
        <p:spPr>
          <a:xfrm flipV="1">
            <a:off x="1243013" y="1619247"/>
            <a:ext cx="0" cy="4324353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E0EA89D-B9B2-B247-8A31-E79108381E82}"/>
              </a:ext>
            </a:extLst>
          </p:cNvPr>
          <p:cNvCxnSpPr>
            <a:cxnSpLocks/>
          </p:cNvCxnSpPr>
          <p:nvPr/>
        </p:nvCxnSpPr>
        <p:spPr>
          <a:xfrm>
            <a:off x="771525" y="5500688"/>
            <a:ext cx="5324475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F469556A-831D-EA41-B5C5-2F02A2C886F0}"/>
              </a:ext>
            </a:extLst>
          </p:cNvPr>
          <p:cNvSpPr txBox="1"/>
          <p:nvPr/>
        </p:nvSpPr>
        <p:spPr>
          <a:xfrm>
            <a:off x="6053136" y="5500688"/>
            <a:ext cx="421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X1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9E237FA-79F3-814E-90BB-B72CF38AE01F}"/>
              </a:ext>
            </a:extLst>
          </p:cNvPr>
          <p:cNvSpPr txBox="1"/>
          <p:nvPr/>
        </p:nvSpPr>
        <p:spPr>
          <a:xfrm>
            <a:off x="585359" y="1533522"/>
            <a:ext cx="421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X2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08A3FADB-6817-BD4A-BE0B-D3B37D02617A}"/>
              </a:ext>
            </a:extLst>
          </p:cNvPr>
          <p:cNvSpPr/>
          <p:nvPr/>
        </p:nvSpPr>
        <p:spPr>
          <a:xfrm>
            <a:off x="1781146" y="2971822"/>
            <a:ext cx="203220" cy="202690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80FA6734-B953-EB4C-B36E-21B4944E5FCC}"/>
              </a:ext>
            </a:extLst>
          </p:cNvPr>
          <p:cNvSpPr/>
          <p:nvPr/>
        </p:nvSpPr>
        <p:spPr>
          <a:xfrm>
            <a:off x="2316138" y="2426499"/>
            <a:ext cx="203220" cy="202690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72E2105F-85C1-E749-B7F6-5CCE269F8A9D}"/>
              </a:ext>
            </a:extLst>
          </p:cNvPr>
          <p:cNvSpPr/>
          <p:nvPr/>
        </p:nvSpPr>
        <p:spPr>
          <a:xfrm>
            <a:off x="1736719" y="4086312"/>
            <a:ext cx="203220" cy="202690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3054797A-103D-9C4F-8EFE-DA14D8B8D604}"/>
              </a:ext>
            </a:extLst>
          </p:cNvPr>
          <p:cNvSpPr/>
          <p:nvPr/>
        </p:nvSpPr>
        <p:spPr>
          <a:xfrm>
            <a:off x="5042500" y="2771745"/>
            <a:ext cx="203220" cy="202690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E45D0FC0-F5E1-3343-94D6-704C493FB668}"/>
              </a:ext>
            </a:extLst>
          </p:cNvPr>
          <p:cNvSpPr/>
          <p:nvPr/>
        </p:nvSpPr>
        <p:spPr>
          <a:xfrm>
            <a:off x="3651668" y="1976097"/>
            <a:ext cx="219079" cy="219079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A2BC510C-3FB7-214A-8956-B4EF33069E6F}"/>
              </a:ext>
            </a:extLst>
          </p:cNvPr>
          <p:cNvSpPr/>
          <p:nvPr/>
        </p:nvSpPr>
        <p:spPr>
          <a:xfrm>
            <a:off x="3195632" y="2647966"/>
            <a:ext cx="219079" cy="219079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550AC3B-7C37-204A-9F8A-846004B11DFF}"/>
              </a:ext>
            </a:extLst>
          </p:cNvPr>
          <p:cNvSpPr/>
          <p:nvPr/>
        </p:nvSpPr>
        <p:spPr>
          <a:xfrm>
            <a:off x="3580263" y="2441958"/>
            <a:ext cx="219079" cy="219079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422BD170-62D9-7043-9C11-466961C8A57C}"/>
              </a:ext>
            </a:extLst>
          </p:cNvPr>
          <p:cNvSpPr/>
          <p:nvPr/>
        </p:nvSpPr>
        <p:spPr>
          <a:xfrm>
            <a:off x="4173663" y="3937519"/>
            <a:ext cx="219079" cy="219079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55294A89-CC57-C24B-A83C-B6908B17D045}"/>
              </a:ext>
            </a:extLst>
          </p:cNvPr>
          <p:cNvSpPr/>
          <p:nvPr/>
        </p:nvSpPr>
        <p:spPr>
          <a:xfrm>
            <a:off x="3492313" y="3288764"/>
            <a:ext cx="219079" cy="219079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206FDE13-727F-D246-98E7-4C109E64C0F8}"/>
              </a:ext>
            </a:extLst>
          </p:cNvPr>
          <p:cNvSpPr/>
          <p:nvPr/>
        </p:nvSpPr>
        <p:spPr>
          <a:xfrm>
            <a:off x="5024701" y="3718440"/>
            <a:ext cx="219079" cy="219079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4571F127-1195-6A41-A924-B5F7CE045A1A}"/>
              </a:ext>
            </a:extLst>
          </p:cNvPr>
          <p:cNvSpPr/>
          <p:nvPr/>
        </p:nvSpPr>
        <p:spPr>
          <a:xfrm>
            <a:off x="5450025" y="3946363"/>
            <a:ext cx="219079" cy="219079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184900E6-374C-EB4D-811A-C24DE38EFFE2}"/>
              </a:ext>
            </a:extLst>
          </p:cNvPr>
          <p:cNvSpPr/>
          <p:nvPr/>
        </p:nvSpPr>
        <p:spPr>
          <a:xfrm>
            <a:off x="5143897" y="4270364"/>
            <a:ext cx="219079" cy="219079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05B75D7E-5846-B247-822C-BA334B2AFCC4}"/>
              </a:ext>
            </a:extLst>
          </p:cNvPr>
          <p:cNvSpPr/>
          <p:nvPr/>
        </p:nvSpPr>
        <p:spPr>
          <a:xfrm>
            <a:off x="4671832" y="2416949"/>
            <a:ext cx="219079" cy="219079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D6CBEA26-22A5-CD4C-ACF2-56D9FD54235D}"/>
              </a:ext>
            </a:extLst>
          </p:cNvPr>
          <p:cNvSpPr/>
          <p:nvPr/>
        </p:nvSpPr>
        <p:spPr>
          <a:xfrm>
            <a:off x="2575689" y="3346733"/>
            <a:ext cx="203220" cy="202690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5171EB3B-6CD6-5048-AB66-26A48D9F0BF0}"/>
              </a:ext>
            </a:extLst>
          </p:cNvPr>
          <p:cNvSpPr/>
          <p:nvPr/>
        </p:nvSpPr>
        <p:spPr>
          <a:xfrm>
            <a:off x="5316447" y="2374126"/>
            <a:ext cx="203220" cy="202690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78DC721A-D817-104F-A20A-59D42F126DCA}"/>
              </a:ext>
            </a:extLst>
          </p:cNvPr>
          <p:cNvSpPr/>
          <p:nvPr/>
        </p:nvSpPr>
        <p:spPr>
          <a:xfrm>
            <a:off x="5367328" y="2855069"/>
            <a:ext cx="203220" cy="202690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1FC6288C-C78D-1C4F-9ACF-76A0C080822F}"/>
              </a:ext>
            </a:extLst>
          </p:cNvPr>
          <p:cNvSpPr/>
          <p:nvPr/>
        </p:nvSpPr>
        <p:spPr>
          <a:xfrm>
            <a:off x="4291132" y="3611274"/>
            <a:ext cx="203220" cy="202690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2C071E6F-A649-724D-B041-CAABA91D3DB3}"/>
              </a:ext>
            </a:extLst>
          </p:cNvPr>
          <p:cNvSpPr/>
          <p:nvPr/>
        </p:nvSpPr>
        <p:spPr>
          <a:xfrm>
            <a:off x="4808649" y="2900399"/>
            <a:ext cx="203220" cy="202690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DE53C1FC-C3C7-864A-A9F4-D39212659B66}"/>
              </a:ext>
            </a:extLst>
          </p:cNvPr>
          <p:cNvSpPr/>
          <p:nvPr/>
        </p:nvSpPr>
        <p:spPr>
          <a:xfrm>
            <a:off x="3885425" y="4047058"/>
            <a:ext cx="203220" cy="202690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BCF3DB39-F4F7-0A42-B505-24D64BE95A48}"/>
              </a:ext>
            </a:extLst>
          </p:cNvPr>
          <p:cNvSpPr/>
          <p:nvPr/>
        </p:nvSpPr>
        <p:spPr>
          <a:xfrm>
            <a:off x="4195824" y="4423711"/>
            <a:ext cx="203220" cy="202690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5119028A-061B-224F-966B-6860A6697195}"/>
              </a:ext>
            </a:extLst>
          </p:cNvPr>
          <p:cNvSpPr/>
          <p:nvPr/>
        </p:nvSpPr>
        <p:spPr>
          <a:xfrm>
            <a:off x="3877496" y="2895853"/>
            <a:ext cx="219079" cy="219079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5ECC3E5-3538-1641-99F5-16FE70381B38}"/>
              </a:ext>
            </a:extLst>
          </p:cNvPr>
          <p:cNvCxnSpPr/>
          <p:nvPr/>
        </p:nvCxnSpPr>
        <p:spPr>
          <a:xfrm>
            <a:off x="2928938" y="1304922"/>
            <a:ext cx="0" cy="4381503"/>
          </a:xfrm>
          <a:prstGeom prst="line">
            <a:avLst/>
          </a:prstGeom>
          <a:ln w="38100">
            <a:solidFill>
              <a:schemeClr val="accent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2A3CC545-EC19-FD46-BAA4-0EF7B6824745}"/>
              </a:ext>
            </a:extLst>
          </p:cNvPr>
          <p:cNvSpPr/>
          <p:nvPr/>
        </p:nvSpPr>
        <p:spPr>
          <a:xfrm>
            <a:off x="2677299" y="5572129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1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25018E77-B0EC-9C40-BB78-1040F9DBA992}"/>
              </a:ext>
            </a:extLst>
          </p:cNvPr>
          <p:cNvSpPr/>
          <p:nvPr/>
        </p:nvSpPr>
        <p:spPr>
          <a:xfrm>
            <a:off x="2028793" y="3509929"/>
            <a:ext cx="203220" cy="202690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2539D92B-E839-C74E-A57C-983CE42B85BA}"/>
              </a:ext>
            </a:extLst>
          </p:cNvPr>
          <p:cNvSpPr/>
          <p:nvPr/>
        </p:nvSpPr>
        <p:spPr>
          <a:xfrm>
            <a:off x="5403965" y="3638591"/>
            <a:ext cx="203220" cy="202690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87E27D16-703B-6841-9DDC-2891D690247C}"/>
              </a:ext>
            </a:extLst>
          </p:cNvPr>
          <p:cNvCxnSpPr>
            <a:cxnSpLocks/>
          </p:cNvCxnSpPr>
          <p:nvPr/>
        </p:nvCxnSpPr>
        <p:spPr>
          <a:xfrm>
            <a:off x="2928938" y="3559699"/>
            <a:ext cx="3857625" cy="1"/>
          </a:xfrm>
          <a:prstGeom prst="line">
            <a:avLst/>
          </a:prstGeom>
          <a:ln w="38100">
            <a:solidFill>
              <a:schemeClr val="accent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8F09478F-7583-F34E-B60C-1CBEDCC3D4A1}"/>
              </a:ext>
            </a:extLst>
          </p:cNvPr>
          <p:cNvSpPr/>
          <p:nvPr/>
        </p:nvSpPr>
        <p:spPr>
          <a:xfrm>
            <a:off x="728539" y="3375033"/>
            <a:ext cx="3545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2 </a:t>
            </a: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02294404-E714-C049-99DF-B7574641E45D}"/>
              </a:ext>
            </a:extLst>
          </p:cNvPr>
          <p:cNvCxnSpPr>
            <a:cxnSpLocks/>
          </p:cNvCxnSpPr>
          <p:nvPr/>
        </p:nvCxnSpPr>
        <p:spPr>
          <a:xfrm>
            <a:off x="1040259" y="3559699"/>
            <a:ext cx="185639" cy="0"/>
          </a:xfrm>
          <a:prstGeom prst="line">
            <a:avLst/>
          </a:prstGeom>
          <a:ln w="38100">
            <a:solidFill>
              <a:schemeClr val="accent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C41A88DD-7B93-6B4A-A0AC-7280BF84975C}"/>
              </a:ext>
            </a:extLst>
          </p:cNvPr>
          <p:cNvCxnSpPr>
            <a:cxnSpLocks/>
          </p:cNvCxnSpPr>
          <p:nvPr/>
        </p:nvCxnSpPr>
        <p:spPr>
          <a:xfrm>
            <a:off x="4392742" y="1304922"/>
            <a:ext cx="0" cy="2277835"/>
          </a:xfrm>
          <a:prstGeom prst="line">
            <a:avLst/>
          </a:prstGeom>
          <a:ln w="38100">
            <a:solidFill>
              <a:schemeClr val="accent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8988364D-0B5F-A44F-A28C-0818541087FE}"/>
              </a:ext>
            </a:extLst>
          </p:cNvPr>
          <p:cNvCxnSpPr>
            <a:cxnSpLocks/>
          </p:cNvCxnSpPr>
          <p:nvPr/>
        </p:nvCxnSpPr>
        <p:spPr>
          <a:xfrm>
            <a:off x="4811662" y="3577897"/>
            <a:ext cx="0" cy="1922791"/>
          </a:xfrm>
          <a:prstGeom prst="line">
            <a:avLst/>
          </a:prstGeom>
          <a:ln w="38100">
            <a:solidFill>
              <a:schemeClr val="accent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126D202B-0840-A842-BD0C-32609C46A1D7}"/>
              </a:ext>
            </a:extLst>
          </p:cNvPr>
          <p:cNvCxnSpPr>
            <a:cxnSpLocks/>
          </p:cNvCxnSpPr>
          <p:nvPr/>
        </p:nvCxnSpPr>
        <p:spPr>
          <a:xfrm flipV="1">
            <a:off x="4385149" y="5424492"/>
            <a:ext cx="7593" cy="193241"/>
          </a:xfrm>
          <a:prstGeom prst="line">
            <a:avLst/>
          </a:prstGeom>
          <a:ln w="38100">
            <a:solidFill>
              <a:schemeClr val="accent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3C76EF49-4E8B-0A4E-9680-040BEBFAB753}"/>
              </a:ext>
            </a:extLst>
          </p:cNvPr>
          <p:cNvCxnSpPr>
            <a:cxnSpLocks/>
          </p:cNvCxnSpPr>
          <p:nvPr/>
        </p:nvCxnSpPr>
        <p:spPr>
          <a:xfrm flipV="1">
            <a:off x="4809013" y="5424492"/>
            <a:ext cx="0" cy="188472"/>
          </a:xfrm>
          <a:prstGeom prst="line">
            <a:avLst/>
          </a:prstGeom>
          <a:ln w="38100">
            <a:solidFill>
              <a:schemeClr val="accent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28898460-F44E-8A46-BD13-B667AA09342C}"/>
              </a:ext>
            </a:extLst>
          </p:cNvPr>
          <p:cNvSpPr/>
          <p:nvPr/>
        </p:nvSpPr>
        <p:spPr>
          <a:xfrm>
            <a:off x="4693487" y="5629811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2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7DD2746E-DEBB-A343-95CF-4B51661BE250}"/>
              </a:ext>
            </a:extLst>
          </p:cNvPr>
          <p:cNvSpPr/>
          <p:nvPr/>
        </p:nvSpPr>
        <p:spPr>
          <a:xfrm>
            <a:off x="4154536" y="5637646"/>
            <a:ext cx="4764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1.7</a:t>
            </a: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555FD2D8-C8E9-9C4D-B2AE-741FBE84C8F1}"/>
              </a:ext>
            </a:extLst>
          </p:cNvPr>
          <p:cNvSpPr/>
          <p:nvPr/>
        </p:nvSpPr>
        <p:spPr>
          <a:xfrm>
            <a:off x="7963803" y="1254958"/>
            <a:ext cx="1070869" cy="1070869"/>
          </a:xfrm>
          <a:prstGeom prst="ellipse">
            <a:avLst/>
          </a:prstGeom>
          <a:ln w="28575">
            <a:solidFill>
              <a:schemeClr val="accent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600" dirty="0"/>
              <a:t>X1&gt;1</a:t>
            </a: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2B13388E-3D63-1046-A276-9A215D723660}"/>
              </a:ext>
            </a:extLst>
          </p:cNvPr>
          <p:cNvSpPr/>
          <p:nvPr/>
        </p:nvSpPr>
        <p:spPr>
          <a:xfrm>
            <a:off x="9188876" y="2337908"/>
            <a:ext cx="1070869" cy="1070869"/>
          </a:xfrm>
          <a:prstGeom prst="ellipse">
            <a:avLst/>
          </a:prstGeom>
          <a:ln w="28575">
            <a:solidFill>
              <a:schemeClr val="accent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600" dirty="0"/>
              <a:t>X2&gt;2</a:t>
            </a: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B089763F-1DD0-4D4C-B3E2-4C8A7F85F90F}"/>
              </a:ext>
            </a:extLst>
          </p:cNvPr>
          <p:cNvSpPr/>
          <p:nvPr/>
        </p:nvSpPr>
        <p:spPr>
          <a:xfrm>
            <a:off x="8160998" y="3552175"/>
            <a:ext cx="1070869" cy="1070869"/>
          </a:xfrm>
          <a:prstGeom prst="ellipse">
            <a:avLst/>
          </a:prstGeom>
          <a:ln w="28575">
            <a:solidFill>
              <a:schemeClr val="accent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600" dirty="0"/>
              <a:t>X1&gt;2</a:t>
            </a: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6DE73814-8460-744F-A0ED-F67D90CBD8AE}"/>
              </a:ext>
            </a:extLst>
          </p:cNvPr>
          <p:cNvSpPr/>
          <p:nvPr/>
        </p:nvSpPr>
        <p:spPr>
          <a:xfrm>
            <a:off x="10247210" y="3624597"/>
            <a:ext cx="1070869" cy="1070869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600" dirty="0"/>
              <a:t>X1&gt;1.7</a:t>
            </a: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4DE32A2D-16FF-F74F-B85F-EE0FA9A5E825}"/>
              </a:ext>
            </a:extLst>
          </p:cNvPr>
          <p:cNvCxnSpPr>
            <a:cxnSpLocks/>
            <a:stCxn id="65" idx="5"/>
            <a:endCxn id="66" idx="1"/>
          </p:cNvCxnSpPr>
          <p:nvPr/>
        </p:nvCxnSpPr>
        <p:spPr>
          <a:xfrm>
            <a:off x="8877847" y="2169002"/>
            <a:ext cx="467854" cy="325731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B60D97E4-2F17-F44D-9F2E-9D0E0DA4813B}"/>
              </a:ext>
            </a:extLst>
          </p:cNvPr>
          <p:cNvCxnSpPr>
            <a:cxnSpLocks/>
            <a:stCxn id="66" idx="3"/>
            <a:endCxn id="67" idx="0"/>
          </p:cNvCxnSpPr>
          <p:nvPr/>
        </p:nvCxnSpPr>
        <p:spPr>
          <a:xfrm flipH="1">
            <a:off x="8696433" y="3251952"/>
            <a:ext cx="649268" cy="300223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D277C95A-84BF-A346-A471-618644607B7D}"/>
              </a:ext>
            </a:extLst>
          </p:cNvPr>
          <p:cNvCxnSpPr>
            <a:cxnSpLocks/>
            <a:stCxn id="66" idx="5"/>
            <a:endCxn id="68" idx="0"/>
          </p:cNvCxnSpPr>
          <p:nvPr/>
        </p:nvCxnSpPr>
        <p:spPr>
          <a:xfrm>
            <a:off x="10102920" y="3251952"/>
            <a:ext cx="679725" cy="3726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D8FF7CA9-E05B-A449-8921-E1A8C5067B1E}"/>
              </a:ext>
            </a:extLst>
          </p:cNvPr>
          <p:cNvCxnSpPr>
            <a:cxnSpLocks/>
            <a:stCxn id="65" idx="3"/>
          </p:cNvCxnSpPr>
          <p:nvPr/>
        </p:nvCxnSpPr>
        <p:spPr>
          <a:xfrm flipH="1">
            <a:off x="7813903" y="2169002"/>
            <a:ext cx="306725" cy="4078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F1480CAE-6A59-9446-A670-CAA4294CB4C2}"/>
              </a:ext>
            </a:extLst>
          </p:cNvPr>
          <p:cNvCxnSpPr>
            <a:cxnSpLocks/>
            <a:stCxn id="67" idx="3"/>
          </p:cNvCxnSpPr>
          <p:nvPr/>
        </p:nvCxnSpPr>
        <p:spPr>
          <a:xfrm flipH="1">
            <a:off x="7940041" y="4466219"/>
            <a:ext cx="377782" cy="457048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D375B4FE-AD51-9942-A50D-5E11353AE598}"/>
              </a:ext>
            </a:extLst>
          </p:cNvPr>
          <p:cNvCxnSpPr>
            <a:cxnSpLocks/>
            <a:stCxn id="67" idx="5"/>
          </p:cNvCxnSpPr>
          <p:nvPr/>
        </p:nvCxnSpPr>
        <p:spPr>
          <a:xfrm>
            <a:off x="9075042" y="4466219"/>
            <a:ext cx="189508" cy="5294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7F6D17E2-AB71-7349-BB97-8B90EEDD1B87}"/>
              </a:ext>
            </a:extLst>
          </p:cNvPr>
          <p:cNvCxnSpPr>
            <a:cxnSpLocks/>
            <a:stCxn id="68" idx="3"/>
          </p:cNvCxnSpPr>
          <p:nvPr/>
        </p:nvCxnSpPr>
        <p:spPr>
          <a:xfrm flipH="1">
            <a:off x="10214527" y="4538641"/>
            <a:ext cx="189508" cy="5294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AF546E03-7A5F-884D-88AF-C93858993F6E}"/>
              </a:ext>
            </a:extLst>
          </p:cNvPr>
          <p:cNvCxnSpPr>
            <a:cxnSpLocks/>
            <a:stCxn id="68" idx="5"/>
          </p:cNvCxnSpPr>
          <p:nvPr/>
        </p:nvCxnSpPr>
        <p:spPr>
          <a:xfrm>
            <a:off x="11161254" y="4538641"/>
            <a:ext cx="505904" cy="5294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7" name="TextBox 106">
            <a:extLst>
              <a:ext uri="{FF2B5EF4-FFF2-40B4-BE49-F238E27FC236}">
                <a16:creationId xmlns:a16="http://schemas.microsoft.com/office/drawing/2014/main" id="{84C6C45B-47F5-A648-8E5D-04AC361743FD}"/>
              </a:ext>
            </a:extLst>
          </p:cNvPr>
          <p:cNvSpPr txBox="1"/>
          <p:nvPr/>
        </p:nvSpPr>
        <p:spPr>
          <a:xfrm>
            <a:off x="7399366" y="2632412"/>
            <a:ext cx="829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( 0 , 4 )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F804648E-C9A4-6740-A918-B8FC4E248CE6}"/>
              </a:ext>
            </a:extLst>
          </p:cNvPr>
          <p:cNvSpPr txBox="1"/>
          <p:nvPr/>
        </p:nvSpPr>
        <p:spPr>
          <a:xfrm>
            <a:off x="7498792" y="4988809"/>
            <a:ext cx="829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( 1 , 3 )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C2550317-25A2-CC48-BF7C-A898E19BAD59}"/>
              </a:ext>
            </a:extLst>
          </p:cNvPr>
          <p:cNvSpPr txBox="1"/>
          <p:nvPr/>
        </p:nvSpPr>
        <p:spPr>
          <a:xfrm>
            <a:off x="8817330" y="5028393"/>
            <a:ext cx="829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( 3 , 1 )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9440F3B1-A6AD-B340-9A12-2A2B294C3AFA}"/>
              </a:ext>
            </a:extLst>
          </p:cNvPr>
          <p:cNvSpPr txBox="1"/>
          <p:nvPr/>
        </p:nvSpPr>
        <p:spPr>
          <a:xfrm>
            <a:off x="11328715" y="5066411"/>
            <a:ext cx="829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( 1 , 4 )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F5211523-0F9E-5F4E-B831-6CC1B1A59F4F}"/>
              </a:ext>
            </a:extLst>
          </p:cNvPr>
          <p:cNvSpPr txBox="1"/>
          <p:nvPr/>
        </p:nvSpPr>
        <p:spPr>
          <a:xfrm>
            <a:off x="9850997" y="5050425"/>
            <a:ext cx="829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( 5 , 0 )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0D08E86B-AD3D-6145-8E6E-560E026D1375}"/>
              </a:ext>
            </a:extLst>
          </p:cNvPr>
          <p:cNvSpPr/>
          <p:nvPr/>
        </p:nvSpPr>
        <p:spPr>
          <a:xfrm>
            <a:off x="10415560" y="1473662"/>
            <a:ext cx="7008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(   ,   )</a:t>
            </a:r>
          </a:p>
        </p:txBody>
      </p:sp>
      <p:sp>
        <p:nvSpPr>
          <p:cNvPr id="113" name="Rounded Rectangle 112">
            <a:extLst>
              <a:ext uri="{FF2B5EF4-FFF2-40B4-BE49-F238E27FC236}">
                <a16:creationId xmlns:a16="http://schemas.microsoft.com/office/drawing/2014/main" id="{47949940-F5BA-E24A-9949-04EF598A134A}"/>
              </a:ext>
            </a:extLst>
          </p:cNvPr>
          <p:cNvSpPr/>
          <p:nvPr/>
        </p:nvSpPr>
        <p:spPr>
          <a:xfrm>
            <a:off x="10829629" y="1616238"/>
            <a:ext cx="90562" cy="98940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D1C641B5-8794-8849-82BB-D83D8056639F}"/>
              </a:ext>
            </a:extLst>
          </p:cNvPr>
          <p:cNvSpPr/>
          <p:nvPr/>
        </p:nvSpPr>
        <p:spPr>
          <a:xfrm>
            <a:off x="10595765" y="1616238"/>
            <a:ext cx="98940" cy="9894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F365DD2-4094-E543-AE0F-5F179BB111AE}"/>
              </a:ext>
            </a:extLst>
          </p:cNvPr>
          <p:cNvCxnSpPr/>
          <p:nvPr/>
        </p:nvCxnSpPr>
        <p:spPr>
          <a:xfrm>
            <a:off x="7498792" y="5358141"/>
            <a:ext cx="819031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ounded Rectangle 71">
            <a:extLst>
              <a:ext uri="{FF2B5EF4-FFF2-40B4-BE49-F238E27FC236}">
                <a16:creationId xmlns:a16="http://schemas.microsoft.com/office/drawing/2014/main" id="{DD83F69F-7722-2341-86F7-38E01481B16D}"/>
              </a:ext>
            </a:extLst>
          </p:cNvPr>
          <p:cNvSpPr/>
          <p:nvPr/>
        </p:nvSpPr>
        <p:spPr>
          <a:xfrm>
            <a:off x="3315158" y="4332191"/>
            <a:ext cx="203220" cy="202690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806773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B41AD-0D33-D649-BDBA-8817EA3F6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46" y="-20641"/>
            <a:ext cx="10515600" cy="1325563"/>
          </a:xfrm>
        </p:spPr>
        <p:txBody>
          <a:bodyPr/>
          <a:lstStyle/>
          <a:p>
            <a:r>
              <a:rPr lang="en-GB" dirty="0"/>
              <a:t>Predictive Function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65AF805-6FD1-F64F-86D8-8963F06F3471}"/>
              </a:ext>
            </a:extLst>
          </p:cNvPr>
          <p:cNvSpPr/>
          <p:nvPr/>
        </p:nvSpPr>
        <p:spPr>
          <a:xfrm>
            <a:off x="9369646" y="61391"/>
            <a:ext cx="18088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6.  Decision Trees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1B181E6-4E5E-1A49-B66A-D98574D4C98D}"/>
              </a:ext>
            </a:extLst>
          </p:cNvPr>
          <p:cNvCxnSpPr>
            <a:cxnSpLocks/>
          </p:cNvCxnSpPr>
          <p:nvPr/>
        </p:nvCxnSpPr>
        <p:spPr>
          <a:xfrm flipV="1">
            <a:off x="1243013" y="1619247"/>
            <a:ext cx="0" cy="4324353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E0EA89D-B9B2-B247-8A31-E79108381E82}"/>
              </a:ext>
            </a:extLst>
          </p:cNvPr>
          <p:cNvCxnSpPr>
            <a:cxnSpLocks/>
          </p:cNvCxnSpPr>
          <p:nvPr/>
        </p:nvCxnSpPr>
        <p:spPr>
          <a:xfrm>
            <a:off x="771525" y="5500688"/>
            <a:ext cx="5324475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F469556A-831D-EA41-B5C5-2F02A2C886F0}"/>
              </a:ext>
            </a:extLst>
          </p:cNvPr>
          <p:cNvSpPr txBox="1"/>
          <p:nvPr/>
        </p:nvSpPr>
        <p:spPr>
          <a:xfrm>
            <a:off x="6053136" y="5500688"/>
            <a:ext cx="421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X1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9E237FA-79F3-814E-90BB-B72CF38AE01F}"/>
              </a:ext>
            </a:extLst>
          </p:cNvPr>
          <p:cNvSpPr txBox="1"/>
          <p:nvPr/>
        </p:nvSpPr>
        <p:spPr>
          <a:xfrm>
            <a:off x="585359" y="1533522"/>
            <a:ext cx="421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X2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08A3FADB-6817-BD4A-BE0B-D3B37D02617A}"/>
              </a:ext>
            </a:extLst>
          </p:cNvPr>
          <p:cNvSpPr/>
          <p:nvPr/>
        </p:nvSpPr>
        <p:spPr>
          <a:xfrm>
            <a:off x="1781146" y="2971822"/>
            <a:ext cx="203220" cy="202690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80FA6734-B953-EB4C-B36E-21B4944E5FCC}"/>
              </a:ext>
            </a:extLst>
          </p:cNvPr>
          <p:cNvSpPr/>
          <p:nvPr/>
        </p:nvSpPr>
        <p:spPr>
          <a:xfrm>
            <a:off x="2316138" y="2426499"/>
            <a:ext cx="203220" cy="202690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72E2105F-85C1-E749-B7F6-5CCE269F8A9D}"/>
              </a:ext>
            </a:extLst>
          </p:cNvPr>
          <p:cNvSpPr/>
          <p:nvPr/>
        </p:nvSpPr>
        <p:spPr>
          <a:xfrm>
            <a:off x="1736719" y="4086312"/>
            <a:ext cx="203220" cy="202690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3054797A-103D-9C4F-8EFE-DA14D8B8D604}"/>
              </a:ext>
            </a:extLst>
          </p:cNvPr>
          <p:cNvSpPr/>
          <p:nvPr/>
        </p:nvSpPr>
        <p:spPr>
          <a:xfrm>
            <a:off x="5042500" y="2771745"/>
            <a:ext cx="203220" cy="202690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E45D0FC0-F5E1-3343-94D6-704C493FB668}"/>
              </a:ext>
            </a:extLst>
          </p:cNvPr>
          <p:cNvSpPr/>
          <p:nvPr/>
        </p:nvSpPr>
        <p:spPr>
          <a:xfrm>
            <a:off x="3651668" y="1976097"/>
            <a:ext cx="219079" cy="219079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A2BC510C-3FB7-214A-8956-B4EF33069E6F}"/>
              </a:ext>
            </a:extLst>
          </p:cNvPr>
          <p:cNvSpPr/>
          <p:nvPr/>
        </p:nvSpPr>
        <p:spPr>
          <a:xfrm>
            <a:off x="3195632" y="2647966"/>
            <a:ext cx="219079" cy="219079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550AC3B-7C37-204A-9F8A-846004B11DFF}"/>
              </a:ext>
            </a:extLst>
          </p:cNvPr>
          <p:cNvSpPr/>
          <p:nvPr/>
        </p:nvSpPr>
        <p:spPr>
          <a:xfrm>
            <a:off x="3580263" y="2441958"/>
            <a:ext cx="219079" cy="219079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422BD170-62D9-7043-9C11-466961C8A57C}"/>
              </a:ext>
            </a:extLst>
          </p:cNvPr>
          <p:cNvSpPr/>
          <p:nvPr/>
        </p:nvSpPr>
        <p:spPr>
          <a:xfrm>
            <a:off x="4173663" y="3937519"/>
            <a:ext cx="219079" cy="219079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55294A89-CC57-C24B-A83C-B6908B17D045}"/>
              </a:ext>
            </a:extLst>
          </p:cNvPr>
          <p:cNvSpPr/>
          <p:nvPr/>
        </p:nvSpPr>
        <p:spPr>
          <a:xfrm>
            <a:off x="3492313" y="3288764"/>
            <a:ext cx="219079" cy="219079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206FDE13-727F-D246-98E7-4C109E64C0F8}"/>
              </a:ext>
            </a:extLst>
          </p:cNvPr>
          <p:cNvSpPr/>
          <p:nvPr/>
        </p:nvSpPr>
        <p:spPr>
          <a:xfrm>
            <a:off x="5024701" y="3718440"/>
            <a:ext cx="219079" cy="219079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4571F127-1195-6A41-A924-B5F7CE045A1A}"/>
              </a:ext>
            </a:extLst>
          </p:cNvPr>
          <p:cNvSpPr/>
          <p:nvPr/>
        </p:nvSpPr>
        <p:spPr>
          <a:xfrm>
            <a:off x="5450025" y="3946363"/>
            <a:ext cx="219079" cy="219079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184900E6-374C-EB4D-811A-C24DE38EFFE2}"/>
              </a:ext>
            </a:extLst>
          </p:cNvPr>
          <p:cNvSpPr/>
          <p:nvPr/>
        </p:nvSpPr>
        <p:spPr>
          <a:xfrm>
            <a:off x="5143897" y="4270364"/>
            <a:ext cx="219079" cy="219079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05B75D7E-5846-B247-822C-BA334B2AFCC4}"/>
              </a:ext>
            </a:extLst>
          </p:cNvPr>
          <p:cNvSpPr/>
          <p:nvPr/>
        </p:nvSpPr>
        <p:spPr>
          <a:xfrm>
            <a:off x="4671832" y="2416949"/>
            <a:ext cx="219079" cy="219079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D6CBEA26-22A5-CD4C-ACF2-56D9FD54235D}"/>
              </a:ext>
            </a:extLst>
          </p:cNvPr>
          <p:cNvSpPr/>
          <p:nvPr/>
        </p:nvSpPr>
        <p:spPr>
          <a:xfrm>
            <a:off x="2575689" y="3346733"/>
            <a:ext cx="203220" cy="202690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5171EB3B-6CD6-5048-AB66-26A48D9F0BF0}"/>
              </a:ext>
            </a:extLst>
          </p:cNvPr>
          <p:cNvSpPr/>
          <p:nvPr/>
        </p:nvSpPr>
        <p:spPr>
          <a:xfrm>
            <a:off x="5316447" y="2374126"/>
            <a:ext cx="203220" cy="202690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78DC721A-D817-104F-A20A-59D42F126DCA}"/>
              </a:ext>
            </a:extLst>
          </p:cNvPr>
          <p:cNvSpPr/>
          <p:nvPr/>
        </p:nvSpPr>
        <p:spPr>
          <a:xfrm>
            <a:off x="5367328" y="2855069"/>
            <a:ext cx="203220" cy="202690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1FC6288C-C78D-1C4F-9ACF-76A0C080822F}"/>
              </a:ext>
            </a:extLst>
          </p:cNvPr>
          <p:cNvSpPr/>
          <p:nvPr/>
        </p:nvSpPr>
        <p:spPr>
          <a:xfrm>
            <a:off x="4291132" y="3611274"/>
            <a:ext cx="203220" cy="202690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2C071E6F-A649-724D-B041-CAABA91D3DB3}"/>
              </a:ext>
            </a:extLst>
          </p:cNvPr>
          <p:cNvSpPr/>
          <p:nvPr/>
        </p:nvSpPr>
        <p:spPr>
          <a:xfrm>
            <a:off x="4808649" y="2900399"/>
            <a:ext cx="203220" cy="202690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DE53C1FC-C3C7-864A-A9F4-D39212659B66}"/>
              </a:ext>
            </a:extLst>
          </p:cNvPr>
          <p:cNvSpPr/>
          <p:nvPr/>
        </p:nvSpPr>
        <p:spPr>
          <a:xfrm>
            <a:off x="3885425" y="4047058"/>
            <a:ext cx="203220" cy="202690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BCF3DB39-F4F7-0A42-B505-24D64BE95A48}"/>
              </a:ext>
            </a:extLst>
          </p:cNvPr>
          <p:cNvSpPr/>
          <p:nvPr/>
        </p:nvSpPr>
        <p:spPr>
          <a:xfrm>
            <a:off x="4195824" y="4423711"/>
            <a:ext cx="203220" cy="202690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5119028A-061B-224F-966B-6860A6697195}"/>
              </a:ext>
            </a:extLst>
          </p:cNvPr>
          <p:cNvSpPr/>
          <p:nvPr/>
        </p:nvSpPr>
        <p:spPr>
          <a:xfrm>
            <a:off x="3877496" y="2895853"/>
            <a:ext cx="219079" cy="219079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5ECC3E5-3538-1641-99F5-16FE70381B38}"/>
              </a:ext>
            </a:extLst>
          </p:cNvPr>
          <p:cNvCxnSpPr/>
          <p:nvPr/>
        </p:nvCxnSpPr>
        <p:spPr>
          <a:xfrm>
            <a:off x="2928938" y="1304922"/>
            <a:ext cx="0" cy="4381503"/>
          </a:xfrm>
          <a:prstGeom prst="line">
            <a:avLst/>
          </a:prstGeom>
          <a:ln w="38100">
            <a:solidFill>
              <a:schemeClr val="accent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2A3CC545-EC19-FD46-BAA4-0EF7B6824745}"/>
              </a:ext>
            </a:extLst>
          </p:cNvPr>
          <p:cNvSpPr/>
          <p:nvPr/>
        </p:nvSpPr>
        <p:spPr>
          <a:xfrm>
            <a:off x="2677299" y="5572129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1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25018E77-B0EC-9C40-BB78-1040F9DBA992}"/>
              </a:ext>
            </a:extLst>
          </p:cNvPr>
          <p:cNvSpPr/>
          <p:nvPr/>
        </p:nvSpPr>
        <p:spPr>
          <a:xfrm>
            <a:off x="2028793" y="3509929"/>
            <a:ext cx="203220" cy="202690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2539D92B-E839-C74E-A57C-983CE42B85BA}"/>
              </a:ext>
            </a:extLst>
          </p:cNvPr>
          <p:cNvSpPr/>
          <p:nvPr/>
        </p:nvSpPr>
        <p:spPr>
          <a:xfrm>
            <a:off x="5403965" y="3638591"/>
            <a:ext cx="203220" cy="202690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87E27D16-703B-6841-9DDC-2891D690247C}"/>
              </a:ext>
            </a:extLst>
          </p:cNvPr>
          <p:cNvCxnSpPr>
            <a:cxnSpLocks/>
          </p:cNvCxnSpPr>
          <p:nvPr/>
        </p:nvCxnSpPr>
        <p:spPr>
          <a:xfrm>
            <a:off x="2928938" y="3559699"/>
            <a:ext cx="3857625" cy="1"/>
          </a:xfrm>
          <a:prstGeom prst="line">
            <a:avLst/>
          </a:prstGeom>
          <a:ln w="38100">
            <a:solidFill>
              <a:schemeClr val="accent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8F09478F-7583-F34E-B60C-1CBEDCC3D4A1}"/>
              </a:ext>
            </a:extLst>
          </p:cNvPr>
          <p:cNvSpPr/>
          <p:nvPr/>
        </p:nvSpPr>
        <p:spPr>
          <a:xfrm>
            <a:off x="728539" y="3375033"/>
            <a:ext cx="3545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2 </a:t>
            </a: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02294404-E714-C049-99DF-B7574641E45D}"/>
              </a:ext>
            </a:extLst>
          </p:cNvPr>
          <p:cNvCxnSpPr>
            <a:cxnSpLocks/>
          </p:cNvCxnSpPr>
          <p:nvPr/>
        </p:nvCxnSpPr>
        <p:spPr>
          <a:xfrm>
            <a:off x="1040259" y="3559699"/>
            <a:ext cx="185639" cy="0"/>
          </a:xfrm>
          <a:prstGeom prst="line">
            <a:avLst/>
          </a:prstGeom>
          <a:ln w="38100">
            <a:solidFill>
              <a:schemeClr val="accent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C41A88DD-7B93-6B4A-A0AC-7280BF84975C}"/>
              </a:ext>
            </a:extLst>
          </p:cNvPr>
          <p:cNvCxnSpPr>
            <a:cxnSpLocks/>
          </p:cNvCxnSpPr>
          <p:nvPr/>
        </p:nvCxnSpPr>
        <p:spPr>
          <a:xfrm>
            <a:off x="4392742" y="1304922"/>
            <a:ext cx="0" cy="2277835"/>
          </a:xfrm>
          <a:prstGeom prst="line">
            <a:avLst/>
          </a:prstGeom>
          <a:ln w="38100">
            <a:solidFill>
              <a:schemeClr val="accent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8988364D-0B5F-A44F-A28C-0818541087FE}"/>
              </a:ext>
            </a:extLst>
          </p:cNvPr>
          <p:cNvCxnSpPr>
            <a:cxnSpLocks/>
          </p:cNvCxnSpPr>
          <p:nvPr/>
        </p:nvCxnSpPr>
        <p:spPr>
          <a:xfrm>
            <a:off x="4811662" y="3577897"/>
            <a:ext cx="0" cy="1922791"/>
          </a:xfrm>
          <a:prstGeom prst="line">
            <a:avLst/>
          </a:prstGeom>
          <a:ln w="38100">
            <a:solidFill>
              <a:schemeClr val="accent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126D202B-0840-A842-BD0C-32609C46A1D7}"/>
              </a:ext>
            </a:extLst>
          </p:cNvPr>
          <p:cNvCxnSpPr>
            <a:cxnSpLocks/>
          </p:cNvCxnSpPr>
          <p:nvPr/>
        </p:nvCxnSpPr>
        <p:spPr>
          <a:xfrm flipV="1">
            <a:off x="4385149" y="5424492"/>
            <a:ext cx="7593" cy="193241"/>
          </a:xfrm>
          <a:prstGeom prst="line">
            <a:avLst/>
          </a:prstGeom>
          <a:ln w="38100">
            <a:solidFill>
              <a:schemeClr val="accent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3C76EF49-4E8B-0A4E-9680-040BEBFAB753}"/>
              </a:ext>
            </a:extLst>
          </p:cNvPr>
          <p:cNvCxnSpPr>
            <a:cxnSpLocks/>
          </p:cNvCxnSpPr>
          <p:nvPr/>
        </p:nvCxnSpPr>
        <p:spPr>
          <a:xfrm flipV="1">
            <a:off x="4809013" y="5424492"/>
            <a:ext cx="0" cy="188472"/>
          </a:xfrm>
          <a:prstGeom prst="line">
            <a:avLst/>
          </a:prstGeom>
          <a:ln w="38100">
            <a:solidFill>
              <a:schemeClr val="accent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28898460-F44E-8A46-BD13-B667AA09342C}"/>
              </a:ext>
            </a:extLst>
          </p:cNvPr>
          <p:cNvSpPr/>
          <p:nvPr/>
        </p:nvSpPr>
        <p:spPr>
          <a:xfrm>
            <a:off x="4693487" y="5629811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2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7DD2746E-DEBB-A343-95CF-4B51661BE250}"/>
              </a:ext>
            </a:extLst>
          </p:cNvPr>
          <p:cNvSpPr/>
          <p:nvPr/>
        </p:nvSpPr>
        <p:spPr>
          <a:xfrm>
            <a:off x="4154536" y="5637646"/>
            <a:ext cx="4764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1.7</a:t>
            </a: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555FD2D8-C8E9-9C4D-B2AE-741FBE84C8F1}"/>
              </a:ext>
            </a:extLst>
          </p:cNvPr>
          <p:cNvSpPr/>
          <p:nvPr/>
        </p:nvSpPr>
        <p:spPr>
          <a:xfrm>
            <a:off x="7963803" y="1254958"/>
            <a:ext cx="1070869" cy="1070869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600" dirty="0"/>
              <a:t>X1&gt;1</a:t>
            </a: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2B13388E-3D63-1046-A276-9A215D723660}"/>
              </a:ext>
            </a:extLst>
          </p:cNvPr>
          <p:cNvSpPr/>
          <p:nvPr/>
        </p:nvSpPr>
        <p:spPr>
          <a:xfrm>
            <a:off x="9188876" y="2337908"/>
            <a:ext cx="1070869" cy="1070869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600" dirty="0"/>
              <a:t>X2&gt;2</a:t>
            </a: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B089763F-1DD0-4D4C-B3E2-4C8A7F85F90F}"/>
              </a:ext>
            </a:extLst>
          </p:cNvPr>
          <p:cNvSpPr/>
          <p:nvPr/>
        </p:nvSpPr>
        <p:spPr>
          <a:xfrm>
            <a:off x="8160998" y="3552175"/>
            <a:ext cx="1070869" cy="1070869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600" dirty="0"/>
              <a:t>X1&gt;2</a:t>
            </a: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6DE73814-8460-744F-A0ED-F67D90CBD8AE}"/>
              </a:ext>
            </a:extLst>
          </p:cNvPr>
          <p:cNvSpPr/>
          <p:nvPr/>
        </p:nvSpPr>
        <p:spPr>
          <a:xfrm>
            <a:off x="10247210" y="3624597"/>
            <a:ext cx="1070869" cy="1070869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600" dirty="0"/>
              <a:t>X1&gt;1.7</a:t>
            </a: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4DE32A2D-16FF-F74F-B85F-EE0FA9A5E825}"/>
              </a:ext>
            </a:extLst>
          </p:cNvPr>
          <p:cNvCxnSpPr>
            <a:cxnSpLocks/>
            <a:stCxn id="65" idx="5"/>
            <a:endCxn id="66" idx="1"/>
          </p:cNvCxnSpPr>
          <p:nvPr/>
        </p:nvCxnSpPr>
        <p:spPr>
          <a:xfrm>
            <a:off x="8877847" y="2169002"/>
            <a:ext cx="467854" cy="3257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B60D97E4-2F17-F44D-9F2E-9D0E0DA4813B}"/>
              </a:ext>
            </a:extLst>
          </p:cNvPr>
          <p:cNvCxnSpPr>
            <a:cxnSpLocks/>
            <a:stCxn id="66" idx="3"/>
            <a:endCxn id="67" idx="0"/>
          </p:cNvCxnSpPr>
          <p:nvPr/>
        </p:nvCxnSpPr>
        <p:spPr>
          <a:xfrm flipH="1">
            <a:off x="8696433" y="3251952"/>
            <a:ext cx="649268" cy="3002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D277C95A-84BF-A346-A471-618644607B7D}"/>
              </a:ext>
            </a:extLst>
          </p:cNvPr>
          <p:cNvCxnSpPr>
            <a:cxnSpLocks/>
            <a:stCxn id="66" idx="5"/>
            <a:endCxn id="68" idx="0"/>
          </p:cNvCxnSpPr>
          <p:nvPr/>
        </p:nvCxnSpPr>
        <p:spPr>
          <a:xfrm>
            <a:off x="10102920" y="3251952"/>
            <a:ext cx="679725" cy="3726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D8FF7CA9-E05B-A449-8921-E1A8C5067B1E}"/>
              </a:ext>
            </a:extLst>
          </p:cNvPr>
          <p:cNvCxnSpPr>
            <a:cxnSpLocks/>
            <a:stCxn id="65" idx="3"/>
          </p:cNvCxnSpPr>
          <p:nvPr/>
        </p:nvCxnSpPr>
        <p:spPr>
          <a:xfrm flipH="1">
            <a:off x="7813903" y="2169002"/>
            <a:ext cx="306725" cy="4078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F1480CAE-6A59-9446-A670-CAA4294CB4C2}"/>
              </a:ext>
            </a:extLst>
          </p:cNvPr>
          <p:cNvCxnSpPr>
            <a:cxnSpLocks/>
            <a:stCxn id="67" idx="3"/>
          </p:cNvCxnSpPr>
          <p:nvPr/>
        </p:nvCxnSpPr>
        <p:spPr>
          <a:xfrm flipH="1">
            <a:off x="7940041" y="4466219"/>
            <a:ext cx="377782" cy="4570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D375B4FE-AD51-9942-A50D-5E11353AE598}"/>
              </a:ext>
            </a:extLst>
          </p:cNvPr>
          <p:cNvCxnSpPr>
            <a:cxnSpLocks/>
            <a:stCxn id="67" idx="5"/>
          </p:cNvCxnSpPr>
          <p:nvPr/>
        </p:nvCxnSpPr>
        <p:spPr>
          <a:xfrm>
            <a:off x="9075042" y="4466219"/>
            <a:ext cx="189508" cy="5294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7F6D17E2-AB71-7349-BB97-8B90EEDD1B87}"/>
              </a:ext>
            </a:extLst>
          </p:cNvPr>
          <p:cNvCxnSpPr>
            <a:cxnSpLocks/>
            <a:stCxn id="68" idx="3"/>
          </p:cNvCxnSpPr>
          <p:nvPr/>
        </p:nvCxnSpPr>
        <p:spPr>
          <a:xfrm flipH="1">
            <a:off x="10214527" y="4538641"/>
            <a:ext cx="189508" cy="5294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AF546E03-7A5F-884D-88AF-C93858993F6E}"/>
              </a:ext>
            </a:extLst>
          </p:cNvPr>
          <p:cNvCxnSpPr>
            <a:cxnSpLocks/>
            <a:stCxn id="68" idx="5"/>
          </p:cNvCxnSpPr>
          <p:nvPr/>
        </p:nvCxnSpPr>
        <p:spPr>
          <a:xfrm>
            <a:off x="11161254" y="4538641"/>
            <a:ext cx="505904" cy="5294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7" name="TextBox 106">
            <a:extLst>
              <a:ext uri="{FF2B5EF4-FFF2-40B4-BE49-F238E27FC236}">
                <a16:creationId xmlns:a16="http://schemas.microsoft.com/office/drawing/2014/main" id="{84C6C45B-47F5-A648-8E5D-04AC361743FD}"/>
              </a:ext>
            </a:extLst>
          </p:cNvPr>
          <p:cNvSpPr txBox="1"/>
          <p:nvPr/>
        </p:nvSpPr>
        <p:spPr>
          <a:xfrm>
            <a:off x="7399366" y="2632412"/>
            <a:ext cx="673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( R1 )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F804648E-C9A4-6740-A918-B8FC4E248CE6}"/>
              </a:ext>
            </a:extLst>
          </p:cNvPr>
          <p:cNvSpPr txBox="1"/>
          <p:nvPr/>
        </p:nvSpPr>
        <p:spPr>
          <a:xfrm>
            <a:off x="7498792" y="4988809"/>
            <a:ext cx="673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( R2 )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C2550317-25A2-CC48-BF7C-A898E19BAD59}"/>
              </a:ext>
            </a:extLst>
          </p:cNvPr>
          <p:cNvSpPr txBox="1"/>
          <p:nvPr/>
        </p:nvSpPr>
        <p:spPr>
          <a:xfrm>
            <a:off x="8817330" y="5028393"/>
            <a:ext cx="673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( R3 )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9440F3B1-A6AD-B340-9A12-2A2B294C3AFA}"/>
              </a:ext>
            </a:extLst>
          </p:cNvPr>
          <p:cNvSpPr txBox="1"/>
          <p:nvPr/>
        </p:nvSpPr>
        <p:spPr>
          <a:xfrm>
            <a:off x="11328715" y="5066411"/>
            <a:ext cx="673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( R5 )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F5211523-0F9E-5F4E-B831-6CC1B1A59F4F}"/>
              </a:ext>
            </a:extLst>
          </p:cNvPr>
          <p:cNvSpPr txBox="1"/>
          <p:nvPr/>
        </p:nvSpPr>
        <p:spPr>
          <a:xfrm>
            <a:off x="9850997" y="5050425"/>
            <a:ext cx="673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( R4 )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F8415A5-5119-5846-B5C4-A90632FF5C62}"/>
              </a:ext>
            </a:extLst>
          </p:cNvPr>
          <p:cNvSpPr txBox="1"/>
          <p:nvPr/>
        </p:nvSpPr>
        <p:spPr>
          <a:xfrm>
            <a:off x="2025085" y="4358600"/>
            <a:ext cx="673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( R1 )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1BE48B19-7B02-CB46-A05D-E61CC6390490}"/>
              </a:ext>
            </a:extLst>
          </p:cNvPr>
          <p:cNvSpPr txBox="1"/>
          <p:nvPr/>
        </p:nvSpPr>
        <p:spPr>
          <a:xfrm>
            <a:off x="3212884" y="4406505"/>
            <a:ext cx="673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( R2 )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DD3275E0-2DFF-F040-946D-CB7BDF3EA692}"/>
              </a:ext>
            </a:extLst>
          </p:cNvPr>
          <p:cNvSpPr txBox="1"/>
          <p:nvPr/>
        </p:nvSpPr>
        <p:spPr>
          <a:xfrm>
            <a:off x="5414387" y="4447017"/>
            <a:ext cx="673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( R3 )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8C3EDCA9-9612-AF4D-8A01-2F7FA805AB72}"/>
              </a:ext>
            </a:extLst>
          </p:cNvPr>
          <p:cNvSpPr txBox="1"/>
          <p:nvPr/>
        </p:nvSpPr>
        <p:spPr>
          <a:xfrm>
            <a:off x="4860267" y="1831369"/>
            <a:ext cx="673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( R4 )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77315FEA-ADF8-B747-A90A-40BE686FC74C}"/>
              </a:ext>
            </a:extLst>
          </p:cNvPr>
          <p:cNvSpPr txBox="1"/>
          <p:nvPr/>
        </p:nvSpPr>
        <p:spPr>
          <a:xfrm>
            <a:off x="3299765" y="1531330"/>
            <a:ext cx="673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( R5 )</a:t>
            </a:r>
          </a:p>
        </p:txBody>
      </p:sp>
    </p:spTree>
    <p:extLst>
      <p:ext uri="{BB962C8B-B14F-4D97-AF65-F5344CB8AC3E}">
        <p14:creationId xmlns:p14="http://schemas.microsoft.com/office/powerpoint/2010/main" val="290505894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B41AD-0D33-D649-BDBA-8817EA3F6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46" y="-20641"/>
            <a:ext cx="10515600" cy="1325563"/>
          </a:xfrm>
        </p:spPr>
        <p:txBody>
          <a:bodyPr/>
          <a:lstStyle/>
          <a:p>
            <a:r>
              <a:rPr lang="en-GB" dirty="0"/>
              <a:t>Predictive Function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65AF805-6FD1-F64F-86D8-8963F06F3471}"/>
              </a:ext>
            </a:extLst>
          </p:cNvPr>
          <p:cNvSpPr/>
          <p:nvPr/>
        </p:nvSpPr>
        <p:spPr>
          <a:xfrm>
            <a:off x="9369646" y="61391"/>
            <a:ext cx="18088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6.  Decision Trees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1B181E6-4E5E-1A49-B66A-D98574D4C98D}"/>
              </a:ext>
            </a:extLst>
          </p:cNvPr>
          <p:cNvCxnSpPr>
            <a:cxnSpLocks/>
          </p:cNvCxnSpPr>
          <p:nvPr/>
        </p:nvCxnSpPr>
        <p:spPr>
          <a:xfrm flipV="1">
            <a:off x="1243013" y="1619247"/>
            <a:ext cx="0" cy="4324353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E0EA89D-B9B2-B247-8A31-E79108381E82}"/>
              </a:ext>
            </a:extLst>
          </p:cNvPr>
          <p:cNvCxnSpPr>
            <a:cxnSpLocks/>
          </p:cNvCxnSpPr>
          <p:nvPr/>
        </p:nvCxnSpPr>
        <p:spPr>
          <a:xfrm>
            <a:off x="771525" y="5500688"/>
            <a:ext cx="5324475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F469556A-831D-EA41-B5C5-2F02A2C886F0}"/>
              </a:ext>
            </a:extLst>
          </p:cNvPr>
          <p:cNvSpPr txBox="1"/>
          <p:nvPr/>
        </p:nvSpPr>
        <p:spPr>
          <a:xfrm>
            <a:off x="6053136" y="5500688"/>
            <a:ext cx="421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X1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9E237FA-79F3-814E-90BB-B72CF38AE01F}"/>
              </a:ext>
            </a:extLst>
          </p:cNvPr>
          <p:cNvSpPr txBox="1"/>
          <p:nvPr/>
        </p:nvSpPr>
        <p:spPr>
          <a:xfrm>
            <a:off x="585359" y="1533522"/>
            <a:ext cx="421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X2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08A3FADB-6817-BD4A-BE0B-D3B37D02617A}"/>
              </a:ext>
            </a:extLst>
          </p:cNvPr>
          <p:cNvSpPr/>
          <p:nvPr/>
        </p:nvSpPr>
        <p:spPr>
          <a:xfrm>
            <a:off x="1781146" y="2971822"/>
            <a:ext cx="203220" cy="202690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80FA6734-B953-EB4C-B36E-21B4944E5FCC}"/>
              </a:ext>
            </a:extLst>
          </p:cNvPr>
          <p:cNvSpPr/>
          <p:nvPr/>
        </p:nvSpPr>
        <p:spPr>
          <a:xfrm>
            <a:off x="2316138" y="2426499"/>
            <a:ext cx="203220" cy="202690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72E2105F-85C1-E749-B7F6-5CCE269F8A9D}"/>
              </a:ext>
            </a:extLst>
          </p:cNvPr>
          <p:cNvSpPr/>
          <p:nvPr/>
        </p:nvSpPr>
        <p:spPr>
          <a:xfrm>
            <a:off x="1736719" y="4086312"/>
            <a:ext cx="203220" cy="202690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3054797A-103D-9C4F-8EFE-DA14D8B8D604}"/>
              </a:ext>
            </a:extLst>
          </p:cNvPr>
          <p:cNvSpPr/>
          <p:nvPr/>
        </p:nvSpPr>
        <p:spPr>
          <a:xfrm>
            <a:off x="5042500" y="2771745"/>
            <a:ext cx="203220" cy="202690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E45D0FC0-F5E1-3343-94D6-704C493FB668}"/>
              </a:ext>
            </a:extLst>
          </p:cNvPr>
          <p:cNvSpPr/>
          <p:nvPr/>
        </p:nvSpPr>
        <p:spPr>
          <a:xfrm>
            <a:off x="3651668" y="1976097"/>
            <a:ext cx="219079" cy="219079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A2BC510C-3FB7-214A-8956-B4EF33069E6F}"/>
              </a:ext>
            </a:extLst>
          </p:cNvPr>
          <p:cNvSpPr/>
          <p:nvPr/>
        </p:nvSpPr>
        <p:spPr>
          <a:xfrm>
            <a:off x="3195632" y="2647966"/>
            <a:ext cx="219079" cy="219079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550AC3B-7C37-204A-9F8A-846004B11DFF}"/>
              </a:ext>
            </a:extLst>
          </p:cNvPr>
          <p:cNvSpPr/>
          <p:nvPr/>
        </p:nvSpPr>
        <p:spPr>
          <a:xfrm>
            <a:off x="3580263" y="2441958"/>
            <a:ext cx="219079" cy="219079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422BD170-62D9-7043-9C11-466961C8A57C}"/>
              </a:ext>
            </a:extLst>
          </p:cNvPr>
          <p:cNvSpPr/>
          <p:nvPr/>
        </p:nvSpPr>
        <p:spPr>
          <a:xfrm>
            <a:off x="4173663" y="3937519"/>
            <a:ext cx="219079" cy="219079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55294A89-CC57-C24B-A83C-B6908B17D045}"/>
              </a:ext>
            </a:extLst>
          </p:cNvPr>
          <p:cNvSpPr/>
          <p:nvPr/>
        </p:nvSpPr>
        <p:spPr>
          <a:xfrm>
            <a:off x="3492313" y="3288764"/>
            <a:ext cx="219079" cy="219079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206FDE13-727F-D246-98E7-4C109E64C0F8}"/>
              </a:ext>
            </a:extLst>
          </p:cNvPr>
          <p:cNvSpPr/>
          <p:nvPr/>
        </p:nvSpPr>
        <p:spPr>
          <a:xfrm>
            <a:off x="5024701" y="3718440"/>
            <a:ext cx="219079" cy="219079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4571F127-1195-6A41-A924-B5F7CE045A1A}"/>
              </a:ext>
            </a:extLst>
          </p:cNvPr>
          <p:cNvSpPr/>
          <p:nvPr/>
        </p:nvSpPr>
        <p:spPr>
          <a:xfrm>
            <a:off x="5450025" y="3946363"/>
            <a:ext cx="219079" cy="219079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184900E6-374C-EB4D-811A-C24DE38EFFE2}"/>
              </a:ext>
            </a:extLst>
          </p:cNvPr>
          <p:cNvSpPr/>
          <p:nvPr/>
        </p:nvSpPr>
        <p:spPr>
          <a:xfrm>
            <a:off x="5143897" y="4270364"/>
            <a:ext cx="219079" cy="219079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05B75D7E-5846-B247-822C-BA334B2AFCC4}"/>
              </a:ext>
            </a:extLst>
          </p:cNvPr>
          <p:cNvSpPr/>
          <p:nvPr/>
        </p:nvSpPr>
        <p:spPr>
          <a:xfrm>
            <a:off x="4671832" y="2416949"/>
            <a:ext cx="219079" cy="219079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D6CBEA26-22A5-CD4C-ACF2-56D9FD54235D}"/>
              </a:ext>
            </a:extLst>
          </p:cNvPr>
          <p:cNvSpPr/>
          <p:nvPr/>
        </p:nvSpPr>
        <p:spPr>
          <a:xfrm>
            <a:off x="2575689" y="3346733"/>
            <a:ext cx="203220" cy="202690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5171EB3B-6CD6-5048-AB66-26A48D9F0BF0}"/>
              </a:ext>
            </a:extLst>
          </p:cNvPr>
          <p:cNvSpPr/>
          <p:nvPr/>
        </p:nvSpPr>
        <p:spPr>
          <a:xfrm>
            <a:off x="5316447" y="2374126"/>
            <a:ext cx="203220" cy="202690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78DC721A-D817-104F-A20A-59D42F126DCA}"/>
              </a:ext>
            </a:extLst>
          </p:cNvPr>
          <p:cNvSpPr/>
          <p:nvPr/>
        </p:nvSpPr>
        <p:spPr>
          <a:xfrm>
            <a:off x="5367328" y="2855069"/>
            <a:ext cx="203220" cy="202690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1FC6288C-C78D-1C4F-9ACF-76A0C080822F}"/>
              </a:ext>
            </a:extLst>
          </p:cNvPr>
          <p:cNvSpPr/>
          <p:nvPr/>
        </p:nvSpPr>
        <p:spPr>
          <a:xfrm>
            <a:off x="4291132" y="3611274"/>
            <a:ext cx="203220" cy="202690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2C071E6F-A649-724D-B041-CAABA91D3DB3}"/>
              </a:ext>
            </a:extLst>
          </p:cNvPr>
          <p:cNvSpPr/>
          <p:nvPr/>
        </p:nvSpPr>
        <p:spPr>
          <a:xfrm>
            <a:off x="4808649" y="2900399"/>
            <a:ext cx="203220" cy="202690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DE53C1FC-C3C7-864A-A9F4-D39212659B66}"/>
              </a:ext>
            </a:extLst>
          </p:cNvPr>
          <p:cNvSpPr/>
          <p:nvPr/>
        </p:nvSpPr>
        <p:spPr>
          <a:xfrm>
            <a:off x="3885425" y="4047058"/>
            <a:ext cx="203220" cy="202690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BCF3DB39-F4F7-0A42-B505-24D64BE95A48}"/>
              </a:ext>
            </a:extLst>
          </p:cNvPr>
          <p:cNvSpPr/>
          <p:nvPr/>
        </p:nvSpPr>
        <p:spPr>
          <a:xfrm>
            <a:off x="4195824" y="4423711"/>
            <a:ext cx="203220" cy="202690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5119028A-061B-224F-966B-6860A6697195}"/>
              </a:ext>
            </a:extLst>
          </p:cNvPr>
          <p:cNvSpPr/>
          <p:nvPr/>
        </p:nvSpPr>
        <p:spPr>
          <a:xfrm>
            <a:off x="3877496" y="2895853"/>
            <a:ext cx="219079" cy="219079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5ECC3E5-3538-1641-99F5-16FE70381B38}"/>
              </a:ext>
            </a:extLst>
          </p:cNvPr>
          <p:cNvCxnSpPr/>
          <p:nvPr/>
        </p:nvCxnSpPr>
        <p:spPr>
          <a:xfrm>
            <a:off x="2928938" y="1304922"/>
            <a:ext cx="0" cy="4381503"/>
          </a:xfrm>
          <a:prstGeom prst="line">
            <a:avLst/>
          </a:prstGeom>
          <a:ln w="38100">
            <a:solidFill>
              <a:schemeClr val="accent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2A3CC545-EC19-FD46-BAA4-0EF7B6824745}"/>
              </a:ext>
            </a:extLst>
          </p:cNvPr>
          <p:cNvSpPr/>
          <p:nvPr/>
        </p:nvSpPr>
        <p:spPr>
          <a:xfrm>
            <a:off x="2677299" y="5572129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1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25018E77-B0EC-9C40-BB78-1040F9DBA992}"/>
              </a:ext>
            </a:extLst>
          </p:cNvPr>
          <p:cNvSpPr/>
          <p:nvPr/>
        </p:nvSpPr>
        <p:spPr>
          <a:xfrm>
            <a:off x="2028793" y="3509929"/>
            <a:ext cx="203220" cy="202690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2539D92B-E839-C74E-A57C-983CE42B85BA}"/>
              </a:ext>
            </a:extLst>
          </p:cNvPr>
          <p:cNvSpPr/>
          <p:nvPr/>
        </p:nvSpPr>
        <p:spPr>
          <a:xfrm>
            <a:off x="5403965" y="3638591"/>
            <a:ext cx="203220" cy="202690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87E27D16-703B-6841-9DDC-2891D690247C}"/>
              </a:ext>
            </a:extLst>
          </p:cNvPr>
          <p:cNvCxnSpPr>
            <a:cxnSpLocks/>
          </p:cNvCxnSpPr>
          <p:nvPr/>
        </p:nvCxnSpPr>
        <p:spPr>
          <a:xfrm>
            <a:off x="2928938" y="3559699"/>
            <a:ext cx="3857625" cy="1"/>
          </a:xfrm>
          <a:prstGeom prst="line">
            <a:avLst/>
          </a:prstGeom>
          <a:ln w="38100">
            <a:solidFill>
              <a:schemeClr val="accent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8F09478F-7583-F34E-B60C-1CBEDCC3D4A1}"/>
              </a:ext>
            </a:extLst>
          </p:cNvPr>
          <p:cNvSpPr/>
          <p:nvPr/>
        </p:nvSpPr>
        <p:spPr>
          <a:xfrm>
            <a:off x="728539" y="3375033"/>
            <a:ext cx="3545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2 </a:t>
            </a: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02294404-E714-C049-99DF-B7574641E45D}"/>
              </a:ext>
            </a:extLst>
          </p:cNvPr>
          <p:cNvCxnSpPr>
            <a:cxnSpLocks/>
          </p:cNvCxnSpPr>
          <p:nvPr/>
        </p:nvCxnSpPr>
        <p:spPr>
          <a:xfrm>
            <a:off x="1040259" y="3559699"/>
            <a:ext cx="185639" cy="0"/>
          </a:xfrm>
          <a:prstGeom prst="line">
            <a:avLst/>
          </a:prstGeom>
          <a:ln w="38100">
            <a:solidFill>
              <a:schemeClr val="accent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C41A88DD-7B93-6B4A-A0AC-7280BF84975C}"/>
              </a:ext>
            </a:extLst>
          </p:cNvPr>
          <p:cNvCxnSpPr>
            <a:cxnSpLocks/>
          </p:cNvCxnSpPr>
          <p:nvPr/>
        </p:nvCxnSpPr>
        <p:spPr>
          <a:xfrm>
            <a:off x="4392742" y="1304922"/>
            <a:ext cx="0" cy="2277835"/>
          </a:xfrm>
          <a:prstGeom prst="line">
            <a:avLst/>
          </a:prstGeom>
          <a:ln w="38100">
            <a:solidFill>
              <a:schemeClr val="accent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8988364D-0B5F-A44F-A28C-0818541087FE}"/>
              </a:ext>
            </a:extLst>
          </p:cNvPr>
          <p:cNvCxnSpPr>
            <a:cxnSpLocks/>
          </p:cNvCxnSpPr>
          <p:nvPr/>
        </p:nvCxnSpPr>
        <p:spPr>
          <a:xfrm>
            <a:off x="4811662" y="3577897"/>
            <a:ext cx="0" cy="1922791"/>
          </a:xfrm>
          <a:prstGeom prst="line">
            <a:avLst/>
          </a:prstGeom>
          <a:ln w="38100">
            <a:solidFill>
              <a:schemeClr val="accent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126D202B-0840-A842-BD0C-32609C46A1D7}"/>
              </a:ext>
            </a:extLst>
          </p:cNvPr>
          <p:cNvCxnSpPr>
            <a:cxnSpLocks/>
          </p:cNvCxnSpPr>
          <p:nvPr/>
        </p:nvCxnSpPr>
        <p:spPr>
          <a:xfrm flipV="1">
            <a:off x="4385149" y="5424492"/>
            <a:ext cx="7593" cy="193241"/>
          </a:xfrm>
          <a:prstGeom prst="line">
            <a:avLst/>
          </a:prstGeom>
          <a:ln w="38100">
            <a:solidFill>
              <a:schemeClr val="accent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3C76EF49-4E8B-0A4E-9680-040BEBFAB753}"/>
              </a:ext>
            </a:extLst>
          </p:cNvPr>
          <p:cNvCxnSpPr>
            <a:cxnSpLocks/>
          </p:cNvCxnSpPr>
          <p:nvPr/>
        </p:nvCxnSpPr>
        <p:spPr>
          <a:xfrm flipV="1">
            <a:off x="4809013" y="5424492"/>
            <a:ext cx="0" cy="188472"/>
          </a:xfrm>
          <a:prstGeom prst="line">
            <a:avLst/>
          </a:prstGeom>
          <a:ln w="38100">
            <a:solidFill>
              <a:schemeClr val="accent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28898460-F44E-8A46-BD13-B667AA09342C}"/>
              </a:ext>
            </a:extLst>
          </p:cNvPr>
          <p:cNvSpPr/>
          <p:nvPr/>
        </p:nvSpPr>
        <p:spPr>
          <a:xfrm>
            <a:off x="4693487" y="5629811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2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7DD2746E-DEBB-A343-95CF-4B51661BE250}"/>
              </a:ext>
            </a:extLst>
          </p:cNvPr>
          <p:cNvSpPr/>
          <p:nvPr/>
        </p:nvSpPr>
        <p:spPr>
          <a:xfrm>
            <a:off x="4154536" y="5637646"/>
            <a:ext cx="4764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1.7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F8415A5-5119-5846-B5C4-A90632FF5C62}"/>
              </a:ext>
            </a:extLst>
          </p:cNvPr>
          <p:cNvSpPr txBox="1"/>
          <p:nvPr/>
        </p:nvSpPr>
        <p:spPr>
          <a:xfrm>
            <a:off x="2025085" y="4358600"/>
            <a:ext cx="673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( R1 )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1BE48B19-7B02-CB46-A05D-E61CC6390490}"/>
              </a:ext>
            </a:extLst>
          </p:cNvPr>
          <p:cNvSpPr txBox="1"/>
          <p:nvPr/>
        </p:nvSpPr>
        <p:spPr>
          <a:xfrm>
            <a:off x="3212884" y="4406505"/>
            <a:ext cx="673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( R2 )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DD3275E0-2DFF-F040-946D-CB7BDF3EA692}"/>
              </a:ext>
            </a:extLst>
          </p:cNvPr>
          <p:cNvSpPr txBox="1"/>
          <p:nvPr/>
        </p:nvSpPr>
        <p:spPr>
          <a:xfrm>
            <a:off x="5414387" y="4447017"/>
            <a:ext cx="673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( R3 )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8C3EDCA9-9612-AF4D-8A01-2F7FA805AB72}"/>
              </a:ext>
            </a:extLst>
          </p:cNvPr>
          <p:cNvSpPr txBox="1"/>
          <p:nvPr/>
        </p:nvSpPr>
        <p:spPr>
          <a:xfrm>
            <a:off x="4860267" y="1831369"/>
            <a:ext cx="673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( R4 )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77315FEA-ADF8-B747-A90A-40BE686FC74C}"/>
              </a:ext>
            </a:extLst>
          </p:cNvPr>
          <p:cNvSpPr txBox="1"/>
          <p:nvPr/>
        </p:nvSpPr>
        <p:spPr>
          <a:xfrm>
            <a:off x="3299765" y="1531330"/>
            <a:ext cx="673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( R5 )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0A99A2A-C141-7C4F-957A-43E65C0760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8865" y="2757505"/>
            <a:ext cx="4053956" cy="1579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824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B41AD-0D33-D649-BDBA-8817EA3F6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46" y="-20642"/>
            <a:ext cx="10515600" cy="2363791"/>
          </a:xfrm>
        </p:spPr>
        <p:txBody>
          <a:bodyPr>
            <a:normAutofit fontScale="90000"/>
          </a:bodyPr>
          <a:lstStyle/>
          <a:p>
            <a:r>
              <a:rPr lang="en-GB" dirty="0"/>
              <a:t>The </a:t>
            </a:r>
            <a:br>
              <a:rPr lang="en-GB" dirty="0"/>
            </a:br>
            <a:r>
              <a:rPr lang="en-GB" dirty="0"/>
              <a:t>Multidimensional </a:t>
            </a:r>
            <a:br>
              <a:rPr lang="en-GB" dirty="0"/>
            </a:br>
            <a:r>
              <a:rPr lang="en-GB" dirty="0"/>
              <a:t>(Data) </a:t>
            </a:r>
            <a:br>
              <a:rPr lang="en-GB" dirty="0"/>
            </a:br>
            <a:r>
              <a:rPr lang="en-GB" dirty="0"/>
              <a:t>Space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798E9-B19C-DA43-BA11-E93B7B80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3FE45-9D16-6842-8C86-1D987AA23E54}" type="slidenum">
              <a:rPr lang="en-GB" smtClean="0"/>
              <a:t>6</a:t>
            </a:fld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D1BF2A-ED35-0B4C-BE40-E80B26047595}"/>
              </a:ext>
            </a:extLst>
          </p:cNvPr>
          <p:cNvSpPr/>
          <p:nvPr/>
        </p:nvSpPr>
        <p:spPr>
          <a:xfrm>
            <a:off x="9369646" y="61391"/>
            <a:ext cx="27638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1.  Machine Learning Basics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D16EF10-DEC5-E34A-888C-C3484D7D27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5546" y="1063231"/>
            <a:ext cx="7300908" cy="5475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86410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B41AD-0D33-D649-BDBA-8817EA3F6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46" y="-20641"/>
            <a:ext cx="10515600" cy="1325563"/>
          </a:xfrm>
        </p:spPr>
        <p:txBody>
          <a:bodyPr/>
          <a:lstStyle/>
          <a:p>
            <a:r>
              <a:rPr lang="en-GB" dirty="0"/>
              <a:t>Decision Trees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B75F48-990D-C844-8093-C5A019F964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9582" y="1282699"/>
            <a:ext cx="5586418" cy="4351338"/>
          </a:xfrm>
        </p:spPr>
        <p:txBody>
          <a:bodyPr>
            <a:normAutofit fontScale="92500" lnSpcReduction="20000"/>
          </a:bodyPr>
          <a:lstStyle/>
          <a:p>
            <a:endParaRPr lang="en-GB" dirty="0"/>
          </a:p>
          <a:p>
            <a:pPr marL="514350" indent="-514350">
              <a:buFont typeface="+mj-lt"/>
              <a:buAutoNum type="arabicPeriod"/>
            </a:pPr>
            <a:r>
              <a:rPr lang="en-GB" dirty="0">
                <a:solidFill>
                  <a:schemeClr val="accent6">
                    <a:lumMod val="50000"/>
                  </a:schemeClr>
                </a:solidFill>
              </a:rPr>
              <a:t>Setting: Classification</a:t>
            </a:r>
          </a:p>
          <a:p>
            <a:pPr marL="514350" indent="-514350">
              <a:buFont typeface="+mj-lt"/>
              <a:buAutoNum type="arabicPeriod"/>
            </a:pPr>
            <a:endParaRPr lang="en-GB" dirty="0"/>
          </a:p>
          <a:p>
            <a:pPr marL="514350" indent="-514350">
              <a:buFont typeface="+mj-lt"/>
              <a:buAutoNum type="arabicPeriod"/>
            </a:pPr>
            <a:r>
              <a:rPr lang="en-GB" dirty="0">
                <a:solidFill>
                  <a:schemeClr val="accent6">
                    <a:lumMod val="50000"/>
                  </a:schemeClr>
                </a:solidFill>
              </a:rPr>
              <a:t>Predictive Function</a:t>
            </a:r>
          </a:p>
          <a:p>
            <a:pPr marL="514350" indent="-514350">
              <a:buFont typeface="+mj-lt"/>
              <a:buAutoNum type="arabicPeriod"/>
            </a:pPr>
            <a:endParaRPr lang="en-GB" dirty="0"/>
          </a:p>
          <a:p>
            <a:pPr marL="514350" indent="-514350">
              <a:buFont typeface="+mj-lt"/>
              <a:buAutoNum type="arabicPeriod"/>
            </a:pPr>
            <a:r>
              <a:rPr lang="en-GB" dirty="0">
                <a:solidFill>
                  <a:srgbClr val="C00000"/>
                </a:solidFill>
              </a:rPr>
              <a:t>Loss Function?</a:t>
            </a:r>
          </a:p>
          <a:p>
            <a:pPr marL="514350" indent="-514350">
              <a:buFont typeface="+mj-lt"/>
              <a:buAutoNum type="arabicPeriod"/>
            </a:pPr>
            <a:endParaRPr lang="en-GB" dirty="0">
              <a:solidFill>
                <a:srgbClr val="C00000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GB" dirty="0">
                <a:solidFill>
                  <a:srgbClr val="C00000"/>
                </a:solidFill>
              </a:rPr>
              <a:t>Parameter Estimation? </a:t>
            </a:r>
          </a:p>
          <a:p>
            <a:pPr marL="514350" indent="-514350">
              <a:buFont typeface="+mj-lt"/>
              <a:buAutoNum type="arabicPeriod"/>
            </a:pPr>
            <a:endParaRPr lang="en-GB" dirty="0"/>
          </a:p>
          <a:p>
            <a:pPr marL="514350" indent="-514350">
              <a:buFont typeface="+mj-lt"/>
              <a:buAutoNum type="arabicPeriod"/>
            </a:pPr>
            <a:r>
              <a:rPr lang="en-GB" dirty="0">
                <a:solidFill>
                  <a:schemeClr val="accent6">
                    <a:lumMod val="50000"/>
                  </a:schemeClr>
                </a:solidFill>
              </a:rPr>
              <a:t>Model Validation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798E9-B19C-DA43-BA11-E93B7B80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3FE45-9D16-6842-8C86-1D987AA23E54}" type="slidenum">
              <a:rPr lang="en-GB" smtClean="0"/>
              <a:t>60</a:t>
            </a:fld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65AF805-6FD1-F64F-86D8-8963F06F3471}"/>
              </a:ext>
            </a:extLst>
          </p:cNvPr>
          <p:cNvSpPr/>
          <p:nvPr/>
        </p:nvSpPr>
        <p:spPr>
          <a:xfrm>
            <a:off x="9369646" y="61391"/>
            <a:ext cx="18088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6.  Decision Trees</a:t>
            </a:r>
          </a:p>
        </p:txBody>
      </p:sp>
    </p:spTree>
    <p:extLst>
      <p:ext uri="{BB962C8B-B14F-4D97-AF65-F5344CB8AC3E}">
        <p14:creationId xmlns:p14="http://schemas.microsoft.com/office/powerpoint/2010/main" val="97205705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B41AD-0D33-D649-BDBA-8817EA3F6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46" y="-20641"/>
            <a:ext cx="10515600" cy="1325563"/>
          </a:xfrm>
        </p:spPr>
        <p:txBody>
          <a:bodyPr/>
          <a:lstStyle/>
          <a:p>
            <a:r>
              <a:rPr lang="en-GB" dirty="0"/>
              <a:t>Loss function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65AF805-6FD1-F64F-86D8-8963F06F3471}"/>
              </a:ext>
            </a:extLst>
          </p:cNvPr>
          <p:cNvSpPr/>
          <p:nvPr/>
        </p:nvSpPr>
        <p:spPr>
          <a:xfrm>
            <a:off x="9369646" y="61391"/>
            <a:ext cx="18088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6.  Decision Trees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1B181E6-4E5E-1A49-B66A-D98574D4C98D}"/>
              </a:ext>
            </a:extLst>
          </p:cNvPr>
          <p:cNvCxnSpPr>
            <a:cxnSpLocks/>
          </p:cNvCxnSpPr>
          <p:nvPr/>
        </p:nvCxnSpPr>
        <p:spPr>
          <a:xfrm flipV="1">
            <a:off x="1243013" y="1619247"/>
            <a:ext cx="0" cy="4324353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E0EA89D-B9B2-B247-8A31-E79108381E82}"/>
              </a:ext>
            </a:extLst>
          </p:cNvPr>
          <p:cNvCxnSpPr>
            <a:cxnSpLocks/>
          </p:cNvCxnSpPr>
          <p:nvPr/>
        </p:nvCxnSpPr>
        <p:spPr>
          <a:xfrm>
            <a:off x="771525" y="5500688"/>
            <a:ext cx="5324475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F469556A-831D-EA41-B5C5-2F02A2C886F0}"/>
              </a:ext>
            </a:extLst>
          </p:cNvPr>
          <p:cNvSpPr txBox="1"/>
          <p:nvPr/>
        </p:nvSpPr>
        <p:spPr>
          <a:xfrm>
            <a:off x="6053136" y="5500688"/>
            <a:ext cx="421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X1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9E237FA-79F3-814E-90BB-B72CF38AE01F}"/>
              </a:ext>
            </a:extLst>
          </p:cNvPr>
          <p:cNvSpPr txBox="1"/>
          <p:nvPr/>
        </p:nvSpPr>
        <p:spPr>
          <a:xfrm>
            <a:off x="585359" y="1533522"/>
            <a:ext cx="421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X2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08A3FADB-6817-BD4A-BE0B-D3B37D02617A}"/>
              </a:ext>
            </a:extLst>
          </p:cNvPr>
          <p:cNvSpPr/>
          <p:nvPr/>
        </p:nvSpPr>
        <p:spPr>
          <a:xfrm>
            <a:off x="1781146" y="2971822"/>
            <a:ext cx="203220" cy="202690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80FA6734-B953-EB4C-B36E-21B4944E5FCC}"/>
              </a:ext>
            </a:extLst>
          </p:cNvPr>
          <p:cNvSpPr/>
          <p:nvPr/>
        </p:nvSpPr>
        <p:spPr>
          <a:xfrm>
            <a:off x="2316138" y="2426499"/>
            <a:ext cx="203220" cy="202690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72E2105F-85C1-E749-B7F6-5CCE269F8A9D}"/>
              </a:ext>
            </a:extLst>
          </p:cNvPr>
          <p:cNvSpPr/>
          <p:nvPr/>
        </p:nvSpPr>
        <p:spPr>
          <a:xfrm>
            <a:off x="1736719" y="4086312"/>
            <a:ext cx="203220" cy="202690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3054797A-103D-9C4F-8EFE-DA14D8B8D604}"/>
              </a:ext>
            </a:extLst>
          </p:cNvPr>
          <p:cNvSpPr/>
          <p:nvPr/>
        </p:nvSpPr>
        <p:spPr>
          <a:xfrm>
            <a:off x="5042500" y="2771745"/>
            <a:ext cx="203220" cy="202690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E45D0FC0-F5E1-3343-94D6-704C493FB668}"/>
              </a:ext>
            </a:extLst>
          </p:cNvPr>
          <p:cNvSpPr/>
          <p:nvPr/>
        </p:nvSpPr>
        <p:spPr>
          <a:xfrm>
            <a:off x="3651668" y="1976097"/>
            <a:ext cx="219079" cy="219079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A2BC510C-3FB7-214A-8956-B4EF33069E6F}"/>
              </a:ext>
            </a:extLst>
          </p:cNvPr>
          <p:cNvSpPr/>
          <p:nvPr/>
        </p:nvSpPr>
        <p:spPr>
          <a:xfrm>
            <a:off x="3195632" y="2647966"/>
            <a:ext cx="219079" cy="219079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550AC3B-7C37-204A-9F8A-846004B11DFF}"/>
              </a:ext>
            </a:extLst>
          </p:cNvPr>
          <p:cNvSpPr/>
          <p:nvPr/>
        </p:nvSpPr>
        <p:spPr>
          <a:xfrm>
            <a:off x="3580263" y="2441958"/>
            <a:ext cx="219079" cy="219079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422BD170-62D9-7043-9C11-466961C8A57C}"/>
              </a:ext>
            </a:extLst>
          </p:cNvPr>
          <p:cNvSpPr/>
          <p:nvPr/>
        </p:nvSpPr>
        <p:spPr>
          <a:xfrm>
            <a:off x="4173663" y="3937519"/>
            <a:ext cx="219079" cy="219079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55294A89-CC57-C24B-A83C-B6908B17D045}"/>
              </a:ext>
            </a:extLst>
          </p:cNvPr>
          <p:cNvSpPr/>
          <p:nvPr/>
        </p:nvSpPr>
        <p:spPr>
          <a:xfrm>
            <a:off x="3492313" y="3288764"/>
            <a:ext cx="219079" cy="219079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206FDE13-727F-D246-98E7-4C109E64C0F8}"/>
              </a:ext>
            </a:extLst>
          </p:cNvPr>
          <p:cNvSpPr/>
          <p:nvPr/>
        </p:nvSpPr>
        <p:spPr>
          <a:xfrm>
            <a:off x="5024701" y="3718440"/>
            <a:ext cx="219079" cy="219079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4571F127-1195-6A41-A924-B5F7CE045A1A}"/>
              </a:ext>
            </a:extLst>
          </p:cNvPr>
          <p:cNvSpPr/>
          <p:nvPr/>
        </p:nvSpPr>
        <p:spPr>
          <a:xfrm>
            <a:off x="5450025" y="3946363"/>
            <a:ext cx="219079" cy="219079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184900E6-374C-EB4D-811A-C24DE38EFFE2}"/>
              </a:ext>
            </a:extLst>
          </p:cNvPr>
          <p:cNvSpPr/>
          <p:nvPr/>
        </p:nvSpPr>
        <p:spPr>
          <a:xfrm>
            <a:off x="5143897" y="4270364"/>
            <a:ext cx="219079" cy="219079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05B75D7E-5846-B247-822C-BA334B2AFCC4}"/>
              </a:ext>
            </a:extLst>
          </p:cNvPr>
          <p:cNvSpPr/>
          <p:nvPr/>
        </p:nvSpPr>
        <p:spPr>
          <a:xfrm>
            <a:off x="4671832" y="2416949"/>
            <a:ext cx="219079" cy="219079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D6CBEA26-22A5-CD4C-ACF2-56D9FD54235D}"/>
              </a:ext>
            </a:extLst>
          </p:cNvPr>
          <p:cNvSpPr/>
          <p:nvPr/>
        </p:nvSpPr>
        <p:spPr>
          <a:xfrm>
            <a:off x="2575689" y="3346733"/>
            <a:ext cx="203220" cy="202690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5171EB3B-6CD6-5048-AB66-26A48D9F0BF0}"/>
              </a:ext>
            </a:extLst>
          </p:cNvPr>
          <p:cNvSpPr/>
          <p:nvPr/>
        </p:nvSpPr>
        <p:spPr>
          <a:xfrm>
            <a:off x="5316447" y="2374126"/>
            <a:ext cx="203220" cy="202690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78DC721A-D817-104F-A20A-59D42F126DCA}"/>
              </a:ext>
            </a:extLst>
          </p:cNvPr>
          <p:cNvSpPr/>
          <p:nvPr/>
        </p:nvSpPr>
        <p:spPr>
          <a:xfrm>
            <a:off x="5367328" y="2855069"/>
            <a:ext cx="203220" cy="202690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1FC6288C-C78D-1C4F-9ACF-76A0C080822F}"/>
              </a:ext>
            </a:extLst>
          </p:cNvPr>
          <p:cNvSpPr/>
          <p:nvPr/>
        </p:nvSpPr>
        <p:spPr>
          <a:xfrm>
            <a:off x="4291132" y="3611274"/>
            <a:ext cx="203220" cy="202690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2C071E6F-A649-724D-B041-CAABA91D3DB3}"/>
              </a:ext>
            </a:extLst>
          </p:cNvPr>
          <p:cNvSpPr/>
          <p:nvPr/>
        </p:nvSpPr>
        <p:spPr>
          <a:xfrm>
            <a:off x="4808649" y="2900399"/>
            <a:ext cx="203220" cy="202690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DE53C1FC-C3C7-864A-A9F4-D39212659B66}"/>
              </a:ext>
            </a:extLst>
          </p:cNvPr>
          <p:cNvSpPr/>
          <p:nvPr/>
        </p:nvSpPr>
        <p:spPr>
          <a:xfrm>
            <a:off x="3885425" y="4047058"/>
            <a:ext cx="203220" cy="202690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BCF3DB39-F4F7-0A42-B505-24D64BE95A48}"/>
              </a:ext>
            </a:extLst>
          </p:cNvPr>
          <p:cNvSpPr/>
          <p:nvPr/>
        </p:nvSpPr>
        <p:spPr>
          <a:xfrm>
            <a:off x="4195824" y="4423711"/>
            <a:ext cx="203220" cy="202690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5119028A-061B-224F-966B-6860A6697195}"/>
              </a:ext>
            </a:extLst>
          </p:cNvPr>
          <p:cNvSpPr/>
          <p:nvPr/>
        </p:nvSpPr>
        <p:spPr>
          <a:xfrm>
            <a:off x="3877496" y="2895853"/>
            <a:ext cx="219079" cy="219079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5ECC3E5-3538-1641-99F5-16FE70381B38}"/>
              </a:ext>
            </a:extLst>
          </p:cNvPr>
          <p:cNvCxnSpPr/>
          <p:nvPr/>
        </p:nvCxnSpPr>
        <p:spPr>
          <a:xfrm>
            <a:off x="2928938" y="1304922"/>
            <a:ext cx="0" cy="4381503"/>
          </a:xfrm>
          <a:prstGeom prst="line">
            <a:avLst/>
          </a:prstGeom>
          <a:ln w="38100">
            <a:solidFill>
              <a:schemeClr val="accent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2A3CC545-EC19-FD46-BAA4-0EF7B6824745}"/>
              </a:ext>
            </a:extLst>
          </p:cNvPr>
          <p:cNvSpPr/>
          <p:nvPr/>
        </p:nvSpPr>
        <p:spPr>
          <a:xfrm>
            <a:off x="2677299" y="5572129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1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25018E77-B0EC-9C40-BB78-1040F9DBA992}"/>
              </a:ext>
            </a:extLst>
          </p:cNvPr>
          <p:cNvSpPr/>
          <p:nvPr/>
        </p:nvSpPr>
        <p:spPr>
          <a:xfrm>
            <a:off x="2028793" y="3509929"/>
            <a:ext cx="203220" cy="202690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2539D92B-E839-C74E-A57C-983CE42B85BA}"/>
              </a:ext>
            </a:extLst>
          </p:cNvPr>
          <p:cNvSpPr/>
          <p:nvPr/>
        </p:nvSpPr>
        <p:spPr>
          <a:xfrm>
            <a:off x="5403965" y="3638591"/>
            <a:ext cx="203220" cy="202690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87E27D16-703B-6841-9DDC-2891D690247C}"/>
              </a:ext>
            </a:extLst>
          </p:cNvPr>
          <p:cNvCxnSpPr>
            <a:cxnSpLocks/>
          </p:cNvCxnSpPr>
          <p:nvPr/>
        </p:nvCxnSpPr>
        <p:spPr>
          <a:xfrm>
            <a:off x="2928938" y="3559699"/>
            <a:ext cx="3857625" cy="1"/>
          </a:xfrm>
          <a:prstGeom prst="line">
            <a:avLst/>
          </a:prstGeom>
          <a:ln w="38100">
            <a:solidFill>
              <a:schemeClr val="accent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8F09478F-7583-F34E-B60C-1CBEDCC3D4A1}"/>
              </a:ext>
            </a:extLst>
          </p:cNvPr>
          <p:cNvSpPr/>
          <p:nvPr/>
        </p:nvSpPr>
        <p:spPr>
          <a:xfrm>
            <a:off x="728539" y="3375033"/>
            <a:ext cx="3545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2 </a:t>
            </a: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02294404-E714-C049-99DF-B7574641E45D}"/>
              </a:ext>
            </a:extLst>
          </p:cNvPr>
          <p:cNvCxnSpPr>
            <a:cxnSpLocks/>
          </p:cNvCxnSpPr>
          <p:nvPr/>
        </p:nvCxnSpPr>
        <p:spPr>
          <a:xfrm>
            <a:off x="1040259" y="3559699"/>
            <a:ext cx="185639" cy="0"/>
          </a:xfrm>
          <a:prstGeom prst="line">
            <a:avLst/>
          </a:prstGeom>
          <a:ln w="38100">
            <a:solidFill>
              <a:schemeClr val="accent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C41A88DD-7B93-6B4A-A0AC-7280BF84975C}"/>
              </a:ext>
            </a:extLst>
          </p:cNvPr>
          <p:cNvCxnSpPr>
            <a:cxnSpLocks/>
          </p:cNvCxnSpPr>
          <p:nvPr/>
        </p:nvCxnSpPr>
        <p:spPr>
          <a:xfrm>
            <a:off x="4392742" y="1304922"/>
            <a:ext cx="0" cy="2277835"/>
          </a:xfrm>
          <a:prstGeom prst="line">
            <a:avLst/>
          </a:prstGeom>
          <a:ln w="38100">
            <a:solidFill>
              <a:schemeClr val="accent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8988364D-0B5F-A44F-A28C-0818541087FE}"/>
              </a:ext>
            </a:extLst>
          </p:cNvPr>
          <p:cNvCxnSpPr>
            <a:cxnSpLocks/>
          </p:cNvCxnSpPr>
          <p:nvPr/>
        </p:nvCxnSpPr>
        <p:spPr>
          <a:xfrm>
            <a:off x="4811662" y="3577897"/>
            <a:ext cx="0" cy="1922791"/>
          </a:xfrm>
          <a:prstGeom prst="line">
            <a:avLst/>
          </a:prstGeom>
          <a:ln w="38100">
            <a:solidFill>
              <a:schemeClr val="accent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126D202B-0840-A842-BD0C-32609C46A1D7}"/>
              </a:ext>
            </a:extLst>
          </p:cNvPr>
          <p:cNvCxnSpPr>
            <a:cxnSpLocks/>
          </p:cNvCxnSpPr>
          <p:nvPr/>
        </p:nvCxnSpPr>
        <p:spPr>
          <a:xfrm flipV="1">
            <a:off x="4385149" y="5424492"/>
            <a:ext cx="7593" cy="193241"/>
          </a:xfrm>
          <a:prstGeom prst="line">
            <a:avLst/>
          </a:prstGeom>
          <a:ln w="38100">
            <a:solidFill>
              <a:schemeClr val="accent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3C76EF49-4E8B-0A4E-9680-040BEBFAB753}"/>
              </a:ext>
            </a:extLst>
          </p:cNvPr>
          <p:cNvCxnSpPr>
            <a:cxnSpLocks/>
          </p:cNvCxnSpPr>
          <p:nvPr/>
        </p:nvCxnSpPr>
        <p:spPr>
          <a:xfrm flipV="1">
            <a:off x="4809013" y="5424492"/>
            <a:ext cx="0" cy="188472"/>
          </a:xfrm>
          <a:prstGeom prst="line">
            <a:avLst/>
          </a:prstGeom>
          <a:ln w="38100">
            <a:solidFill>
              <a:schemeClr val="accent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28898460-F44E-8A46-BD13-B667AA09342C}"/>
              </a:ext>
            </a:extLst>
          </p:cNvPr>
          <p:cNvSpPr/>
          <p:nvPr/>
        </p:nvSpPr>
        <p:spPr>
          <a:xfrm>
            <a:off x="4693487" y="5629811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2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7DD2746E-DEBB-A343-95CF-4B51661BE250}"/>
              </a:ext>
            </a:extLst>
          </p:cNvPr>
          <p:cNvSpPr/>
          <p:nvPr/>
        </p:nvSpPr>
        <p:spPr>
          <a:xfrm>
            <a:off x="4154536" y="5637646"/>
            <a:ext cx="4764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1.7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F8415A5-5119-5846-B5C4-A90632FF5C62}"/>
              </a:ext>
            </a:extLst>
          </p:cNvPr>
          <p:cNvSpPr txBox="1"/>
          <p:nvPr/>
        </p:nvSpPr>
        <p:spPr>
          <a:xfrm>
            <a:off x="2025085" y="4358600"/>
            <a:ext cx="776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( 1, 0 )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1BE48B19-7B02-CB46-A05D-E61CC6390490}"/>
              </a:ext>
            </a:extLst>
          </p:cNvPr>
          <p:cNvSpPr txBox="1"/>
          <p:nvPr/>
        </p:nvSpPr>
        <p:spPr>
          <a:xfrm>
            <a:off x="3212210" y="4707111"/>
            <a:ext cx="1242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( 3/4 , 1/4 )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DD3275E0-2DFF-F040-946D-CB7BDF3EA692}"/>
              </a:ext>
            </a:extLst>
          </p:cNvPr>
          <p:cNvSpPr txBox="1"/>
          <p:nvPr/>
        </p:nvSpPr>
        <p:spPr>
          <a:xfrm>
            <a:off x="5414387" y="4447017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( 3/4 , 1/4)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8C3EDCA9-9612-AF4D-8A01-2F7FA805AB72}"/>
              </a:ext>
            </a:extLst>
          </p:cNvPr>
          <p:cNvSpPr txBox="1"/>
          <p:nvPr/>
        </p:nvSpPr>
        <p:spPr>
          <a:xfrm>
            <a:off x="4860267" y="1831369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( 4/5, 1/5 )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77315FEA-ADF8-B747-A90A-40BE686FC74C}"/>
              </a:ext>
            </a:extLst>
          </p:cNvPr>
          <p:cNvSpPr txBox="1"/>
          <p:nvPr/>
        </p:nvSpPr>
        <p:spPr>
          <a:xfrm>
            <a:off x="3299765" y="1531330"/>
            <a:ext cx="829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( 1 , 0 )</a:t>
            </a:r>
          </a:p>
        </p:txBody>
      </p:sp>
      <p:sp>
        <p:nvSpPr>
          <p:cNvPr id="52" name="Content Placeholder 2">
            <a:extLst>
              <a:ext uri="{FF2B5EF4-FFF2-40B4-BE49-F238E27FC236}">
                <a16:creationId xmlns:a16="http://schemas.microsoft.com/office/drawing/2014/main" id="{BBE78BDF-99FB-104D-A699-1ECCD9FD9C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47498" y="1222634"/>
            <a:ext cx="5586418" cy="4351338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lphaUcPeriod"/>
            </a:pPr>
            <a:r>
              <a:rPr lang="en-GB" sz="2400" dirty="0"/>
              <a:t>Misclassification</a:t>
            </a:r>
          </a:p>
          <a:p>
            <a:pPr marL="457200" indent="-457200">
              <a:buFont typeface="+mj-lt"/>
              <a:buAutoNum type="alphaUcPeriod"/>
            </a:pPr>
            <a:endParaRPr lang="en-GB" sz="2400" dirty="0"/>
          </a:p>
          <a:p>
            <a:pPr marL="457200" indent="-457200">
              <a:buFont typeface="+mj-lt"/>
              <a:buAutoNum type="alphaUcPeriod"/>
            </a:pPr>
            <a:r>
              <a:rPr lang="en-GB" sz="2400" dirty="0"/>
              <a:t>Measurement of Purity</a:t>
            </a:r>
          </a:p>
          <a:p>
            <a:pPr marL="457200" indent="-457200">
              <a:buFont typeface="+mj-lt"/>
              <a:buAutoNum type="alphaUcPeriod"/>
            </a:pPr>
            <a:endParaRPr lang="en-GB" sz="2400" dirty="0"/>
          </a:p>
          <a:p>
            <a:pPr marL="914400" lvl="1" indent="-457200">
              <a:buFont typeface="+mj-lt"/>
              <a:buAutoNum type="arabicPeriod"/>
            </a:pPr>
            <a:r>
              <a:rPr lang="en-GB" sz="2000" dirty="0"/>
              <a:t>Gini Index: </a:t>
            </a:r>
          </a:p>
          <a:p>
            <a:pPr marL="914400" lvl="1" indent="-457200">
              <a:buFont typeface="+mj-lt"/>
              <a:buAutoNum type="arabicPeriod"/>
            </a:pPr>
            <a:endParaRPr lang="en-GB" sz="2000" dirty="0"/>
          </a:p>
          <a:p>
            <a:pPr marL="914400" lvl="1" indent="-457200">
              <a:buFont typeface="+mj-lt"/>
              <a:buAutoNum type="arabicPeriod"/>
            </a:pPr>
            <a:endParaRPr lang="en-GB" sz="2000" dirty="0"/>
          </a:p>
          <a:p>
            <a:pPr marL="914400" lvl="1" indent="-457200">
              <a:buFont typeface="+mj-lt"/>
              <a:buAutoNum type="arabicPeriod"/>
            </a:pPr>
            <a:endParaRPr lang="en-GB" sz="2000" dirty="0"/>
          </a:p>
          <a:p>
            <a:pPr marL="914400" lvl="1" indent="-457200">
              <a:buFont typeface="+mj-lt"/>
              <a:buAutoNum type="arabicPeriod"/>
            </a:pPr>
            <a:r>
              <a:rPr lang="en-GB" sz="2000" dirty="0"/>
              <a:t>Cross-Entropy:</a:t>
            </a:r>
          </a:p>
          <a:p>
            <a:pPr marL="457200" lvl="1" indent="0">
              <a:buNone/>
            </a:pPr>
            <a:endParaRPr lang="en-GB" sz="2000" dirty="0"/>
          </a:p>
          <a:p>
            <a:pPr marL="457200" lvl="1" indent="0">
              <a:buNone/>
            </a:pPr>
            <a:endParaRPr lang="en-GB" sz="20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ECBB64E-EF1D-704E-A077-11E84BEA242D}"/>
              </a:ext>
            </a:extLst>
          </p:cNvPr>
          <p:cNvCxnSpPr>
            <a:cxnSpLocks/>
          </p:cNvCxnSpPr>
          <p:nvPr/>
        </p:nvCxnSpPr>
        <p:spPr>
          <a:xfrm>
            <a:off x="7047498" y="1439832"/>
            <a:ext cx="28610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293816F4-D281-7C47-8967-352B0FFF96B4}"/>
              </a:ext>
            </a:extLst>
          </p:cNvPr>
          <p:cNvSpPr txBox="1"/>
          <p:nvPr/>
        </p:nvSpPr>
        <p:spPr>
          <a:xfrm>
            <a:off x="3943921" y="664700"/>
            <a:ext cx="23684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( p=success , q=failure 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D12CD9B8-E692-F54A-80C6-36DBCA4F71A9}"/>
                  </a:ext>
                </a:extLst>
              </p:cNvPr>
              <p:cNvSpPr/>
              <p:nvPr/>
            </p:nvSpPr>
            <p:spPr>
              <a:xfrm>
                <a:off x="9855088" y="2683108"/>
                <a:ext cx="1224310" cy="9025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sup>
                        <m:e>
                          <m:sSub>
                            <m:sSubPr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D12CD9B8-E692-F54A-80C6-36DBCA4F71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55088" y="2683108"/>
                <a:ext cx="1224310" cy="902555"/>
              </a:xfrm>
              <a:prstGeom prst="rect">
                <a:avLst/>
              </a:prstGeom>
              <a:blipFill>
                <a:blip r:embed="rId3"/>
                <a:stretch>
                  <a:fillRect l="-59794" t="-90278" b="-141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0D1834DB-BF2F-A843-BB73-182B38BAE391}"/>
                  </a:ext>
                </a:extLst>
              </p:cNvPr>
              <p:cNvSpPr/>
              <p:nvPr/>
            </p:nvSpPr>
            <p:spPr>
              <a:xfrm>
                <a:off x="9639212" y="4055902"/>
                <a:ext cx="1925079" cy="9025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sup>
                        <m:e>
                          <m:sSub>
                            <m:sSubPr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0D1834DB-BF2F-A843-BB73-182B38BAE3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9212" y="4055902"/>
                <a:ext cx="1925079" cy="902555"/>
              </a:xfrm>
              <a:prstGeom prst="rect">
                <a:avLst/>
              </a:prstGeom>
              <a:blipFill>
                <a:blip r:embed="rId4"/>
                <a:stretch>
                  <a:fillRect l="-26797" t="-90278" b="-141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57865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/>
      <p:bldP spid="72" grpId="0"/>
      <p:bldP spid="73" grpId="0"/>
      <p:bldP spid="74" grpId="0"/>
      <p:bldP spid="76" grpId="0"/>
      <p:bldP spid="56" grpId="0"/>
      <p:bldP spid="17" grpId="0"/>
      <p:bldP spid="61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B41AD-0D33-D649-BDBA-8817EA3F6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46" y="-20641"/>
            <a:ext cx="10515600" cy="1325563"/>
          </a:xfrm>
        </p:spPr>
        <p:txBody>
          <a:bodyPr/>
          <a:lstStyle/>
          <a:p>
            <a:r>
              <a:rPr lang="en-GB" dirty="0"/>
              <a:t>Decision Trees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B75F48-990D-C844-8093-C5A019F964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9582" y="1282699"/>
            <a:ext cx="5586418" cy="4351338"/>
          </a:xfrm>
        </p:spPr>
        <p:txBody>
          <a:bodyPr>
            <a:normAutofit fontScale="92500" lnSpcReduction="20000"/>
          </a:bodyPr>
          <a:lstStyle/>
          <a:p>
            <a:endParaRPr lang="en-GB" dirty="0"/>
          </a:p>
          <a:p>
            <a:pPr marL="514350" indent="-514350">
              <a:buFont typeface="+mj-lt"/>
              <a:buAutoNum type="arabicPeriod"/>
            </a:pPr>
            <a:r>
              <a:rPr lang="en-GB" dirty="0">
                <a:solidFill>
                  <a:schemeClr val="accent6">
                    <a:lumMod val="50000"/>
                  </a:schemeClr>
                </a:solidFill>
              </a:rPr>
              <a:t>Setting: Classification</a:t>
            </a:r>
          </a:p>
          <a:p>
            <a:pPr marL="514350" indent="-514350">
              <a:buFont typeface="+mj-lt"/>
              <a:buAutoNum type="arabicPeriod"/>
            </a:pPr>
            <a:endParaRPr lang="en-GB" dirty="0"/>
          </a:p>
          <a:p>
            <a:pPr marL="514350" indent="-514350">
              <a:buFont typeface="+mj-lt"/>
              <a:buAutoNum type="arabicPeriod"/>
            </a:pPr>
            <a:r>
              <a:rPr lang="en-GB" dirty="0">
                <a:solidFill>
                  <a:schemeClr val="accent6">
                    <a:lumMod val="50000"/>
                  </a:schemeClr>
                </a:solidFill>
              </a:rPr>
              <a:t>Predictive Function</a:t>
            </a:r>
          </a:p>
          <a:p>
            <a:pPr marL="514350" indent="-514350">
              <a:buFont typeface="+mj-lt"/>
              <a:buAutoNum type="arabicPeriod"/>
            </a:pPr>
            <a:endParaRPr lang="en-GB" dirty="0"/>
          </a:p>
          <a:p>
            <a:pPr marL="514350" indent="-514350">
              <a:buFont typeface="+mj-lt"/>
              <a:buAutoNum type="arabicPeriod"/>
            </a:pPr>
            <a:r>
              <a:rPr lang="en-GB" dirty="0">
                <a:solidFill>
                  <a:schemeClr val="accent6">
                    <a:lumMod val="50000"/>
                  </a:schemeClr>
                </a:solidFill>
              </a:rPr>
              <a:t>Loss Function</a:t>
            </a:r>
          </a:p>
          <a:p>
            <a:pPr marL="514350" indent="-514350">
              <a:buFont typeface="+mj-lt"/>
              <a:buAutoNum type="arabicPeriod"/>
            </a:pPr>
            <a:endParaRPr lang="en-GB" dirty="0">
              <a:solidFill>
                <a:srgbClr val="C00000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GB" dirty="0">
                <a:solidFill>
                  <a:srgbClr val="C00000"/>
                </a:solidFill>
              </a:rPr>
              <a:t>Parameter Estimation? </a:t>
            </a:r>
          </a:p>
          <a:p>
            <a:pPr marL="514350" indent="-514350">
              <a:buFont typeface="+mj-lt"/>
              <a:buAutoNum type="arabicPeriod"/>
            </a:pPr>
            <a:endParaRPr lang="en-GB" dirty="0"/>
          </a:p>
          <a:p>
            <a:pPr marL="514350" indent="-514350">
              <a:buFont typeface="+mj-lt"/>
              <a:buAutoNum type="arabicPeriod"/>
            </a:pPr>
            <a:r>
              <a:rPr lang="en-GB" dirty="0">
                <a:solidFill>
                  <a:schemeClr val="accent6">
                    <a:lumMod val="50000"/>
                  </a:schemeClr>
                </a:solidFill>
              </a:rPr>
              <a:t>Model Validation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798E9-B19C-DA43-BA11-E93B7B80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3FE45-9D16-6842-8C86-1D987AA23E54}" type="slidenum">
              <a:rPr lang="en-GB" smtClean="0"/>
              <a:t>62</a:t>
            </a:fld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65AF805-6FD1-F64F-86D8-8963F06F3471}"/>
              </a:ext>
            </a:extLst>
          </p:cNvPr>
          <p:cNvSpPr/>
          <p:nvPr/>
        </p:nvSpPr>
        <p:spPr>
          <a:xfrm>
            <a:off x="9369646" y="61391"/>
            <a:ext cx="18088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6.  Decision Trees</a:t>
            </a:r>
          </a:p>
        </p:txBody>
      </p:sp>
    </p:spTree>
    <p:extLst>
      <p:ext uri="{BB962C8B-B14F-4D97-AF65-F5344CB8AC3E}">
        <p14:creationId xmlns:p14="http://schemas.microsoft.com/office/powerpoint/2010/main" val="31808873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B41AD-0D33-D649-BDBA-8817EA3F6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46" y="-20641"/>
            <a:ext cx="10515600" cy="1325563"/>
          </a:xfrm>
        </p:spPr>
        <p:txBody>
          <a:bodyPr/>
          <a:lstStyle/>
          <a:p>
            <a:r>
              <a:rPr lang="en-GB" dirty="0"/>
              <a:t>Parameter Estimation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65AF805-6FD1-F64F-86D8-8963F06F3471}"/>
              </a:ext>
            </a:extLst>
          </p:cNvPr>
          <p:cNvSpPr/>
          <p:nvPr/>
        </p:nvSpPr>
        <p:spPr>
          <a:xfrm>
            <a:off x="9369646" y="61391"/>
            <a:ext cx="18088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6.  Decision Trees</a:t>
            </a:r>
          </a:p>
        </p:txBody>
      </p:sp>
      <p:sp>
        <p:nvSpPr>
          <p:cNvPr id="54" name="Content Placeholder 2">
            <a:extLst>
              <a:ext uri="{FF2B5EF4-FFF2-40B4-BE49-F238E27FC236}">
                <a16:creationId xmlns:a16="http://schemas.microsoft.com/office/drawing/2014/main" id="{A46EE4DE-DF95-664B-9369-DD9B9E96DC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9582" y="1282699"/>
            <a:ext cx="5586418" cy="4351338"/>
          </a:xfrm>
        </p:spPr>
        <p:txBody>
          <a:bodyPr>
            <a:normAutofit/>
          </a:bodyPr>
          <a:lstStyle/>
          <a:p>
            <a:r>
              <a:rPr lang="en-GB" sz="2400" dirty="0"/>
              <a:t>= Growing a Tree</a:t>
            </a:r>
          </a:p>
          <a:p>
            <a:pPr marL="0" indent="0">
              <a:buNone/>
            </a:pPr>
            <a:endParaRPr lang="en-GB" sz="2400" dirty="0"/>
          </a:p>
          <a:p>
            <a:r>
              <a:rPr lang="en-GB" sz="2400" dirty="0"/>
              <a:t>Parameters: Splits</a:t>
            </a:r>
          </a:p>
          <a:p>
            <a:endParaRPr lang="en-GB" sz="2400" dirty="0"/>
          </a:p>
          <a:p>
            <a:r>
              <a:rPr lang="en-GB" sz="2400" b="1" dirty="0">
                <a:solidFill>
                  <a:srgbClr val="C00000"/>
                </a:solidFill>
              </a:rPr>
              <a:t>Too expensive </a:t>
            </a:r>
            <a:r>
              <a:rPr lang="en-GB" sz="2400" dirty="0"/>
              <a:t>to find optimal splits (recursive nature)</a:t>
            </a:r>
          </a:p>
          <a:p>
            <a:endParaRPr lang="en-GB" sz="2400" dirty="0"/>
          </a:p>
          <a:p>
            <a:r>
              <a:rPr lang="en-GB" sz="2400" dirty="0"/>
              <a:t>Solution: </a:t>
            </a:r>
            <a:r>
              <a:rPr lang="en-GB" sz="2400" b="1" dirty="0"/>
              <a:t>Greedy approach </a:t>
            </a:r>
          </a:p>
          <a:p>
            <a:endParaRPr lang="en-GB" dirty="0"/>
          </a:p>
        </p:txBody>
      </p:sp>
      <p:sp>
        <p:nvSpPr>
          <p:cNvPr id="55" name="Content Placeholder 2">
            <a:extLst>
              <a:ext uri="{FF2B5EF4-FFF2-40B4-BE49-F238E27FC236}">
                <a16:creationId xmlns:a16="http://schemas.microsoft.com/office/drawing/2014/main" id="{DD856DE8-1C72-9841-BD17-A228B57BBED4}"/>
              </a:ext>
            </a:extLst>
          </p:cNvPr>
          <p:cNvSpPr txBox="1">
            <a:spLocks/>
          </p:cNvSpPr>
          <p:nvPr/>
        </p:nvSpPr>
        <p:spPr>
          <a:xfrm>
            <a:off x="6283294" y="1253331"/>
            <a:ext cx="558641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400" dirty="0"/>
              <a:t>Algorithm: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400" dirty="0"/>
              <a:t>At each step select the </a:t>
            </a:r>
            <a:r>
              <a:rPr lang="en-GB" sz="2400" b="1" dirty="0"/>
              <a:t>variable</a:t>
            </a:r>
            <a:r>
              <a:rPr lang="en-GB" sz="2400" dirty="0"/>
              <a:t> and the </a:t>
            </a:r>
            <a:r>
              <a:rPr lang="en-GB" sz="2400" b="1" dirty="0"/>
              <a:t>split</a:t>
            </a:r>
            <a:r>
              <a:rPr lang="en-GB" sz="2400" dirty="0"/>
              <a:t> that </a:t>
            </a:r>
            <a:r>
              <a:rPr lang="en-GB" sz="2400" b="1" dirty="0"/>
              <a:t>decreases</a:t>
            </a:r>
            <a:r>
              <a:rPr lang="en-GB" sz="2400" dirty="0"/>
              <a:t> the </a:t>
            </a:r>
            <a:r>
              <a:rPr lang="en-GB" sz="2400" b="1" dirty="0"/>
              <a:t>Gini index or Cross-Entropy the most</a:t>
            </a:r>
            <a:r>
              <a:rPr lang="en-GB" sz="2400" dirty="0"/>
              <a:t>. </a:t>
            </a:r>
          </a:p>
          <a:p>
            <a:pPr marL="457200" indent="-457200">
              <a:buFont typeface="+mj-lt"/>
              <a:buAutoNum type="arabicPeriod"/>
            </a:pPr>
            <a:endParaRPr lang="en-GB" sz="2400" dirty="0"/>
          </a:p>
          <a:p>
            <a:pPr marL="457200" indent="-457200">
              <a:buFont typeface="+mj-lt"/>
              <a:buAutoNum type="arabicPeriod"/>
            </a:pPr>
            <a:r>
              <a:rPr lang="en-GB" sz="2400" dirty="0"/>
              <a:t>Continue until a small number of training samples (e.g. ≤ 5) are left on each leaf</a:t>
            </a:r>
          </a:p>
        </p:txBody>
      </p:sp>
    </p:spTree>
    <p:extLst>
      <p:ext uri="{BB962C8B-B14F-4D97-AF65-F5344CB8AC3E}">
        <p14:creationId xmlns:p14="http://schemas.microsoft.com/office/powerpoint/2010/main" val="2896446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B41AD-0D33-D649-BDBA-8817EA3F6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46" y="-20641"/>
            <a:ext cx="10515600" cy="1325563"/>
          </a:xfrm>
        </p:spPr>
        <p:txBody>
          <a:bodyPr/>
          <a:lstStyle/>
          <a:p>
            <a:r>
              <a:rPr lang="en-GB" dirty="0"/>
              <a:t>Decision Trees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B75F48-990D-C844-8093-C5A019F964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9582" y="1282699"/>
            <a:ext cx="5586418" cy="4351338"/>
          </a:xfrm>
        </p:spPr>
        <p:txBody>
          <a:bodyPr>
            <a:normAutofit fontScale="92500" lnSpcReduction="20000"/>
          </a:bodyPr>
          <a:lstStyle/>
          <a:p>
            <a:endParaRPr lang="en-GB" dirty="0"/>
          </a:p>
          <a:p>
            <a:pPr marL="514350" indent="-514350">
              <a:buFont typeface="+mj-lt"/>
              <a:buAutoNum type="arabicPeriod"/>
            </a:pPr>
            <a:r>
              <a:rPr lang="en-GB" dirty="0">
                <a:solidFill>
                  <a:schemeClr val="accent6">
                    <a:lumMod val="50000"/>
                  </a:schemeClr>
                </a:solidFill>
              </a:rPr>
              <a:t>Setting: Classification</a:t>
            </a:r>
          </a:p>
          <a:p>
            <a:pPr marL="514350" indent="-514350">
              <a:buFont typeface="+mj-lt"/>
              <a:buAutoNum type="arabicPeriod"/>
            </a:pPr>
            <a:endParaRPr lang="en-GB" dirty="0"/>
          </a:p>
          <a:p>
            <a:pPr marL="514350" indent="-514350">
              <a:buFont typeface="+mj-lt"/>
              <a:buAutoNum type="arabicPeriod"/>
            </a:pPr>
            <a:r>
              <a:rPr lang="en-GB" dirty="0">
                <a:solidFill>
                  <a:schemeClr val="accent6">
                    <a:lumMod val="50000"/>
                  </a:schemeClr>
                </a:solidFill>
              </a:rPr>
              <a:t>Predictive Function</a:t>
            </a:r>
          </a:p>
          <a:p>
            <a:pPr marL="514350" indent="-514350">
              <a:buFont typeface="+mj-lt"/>
              <a:buAutoNum type="arabicPeriod"/>
            </a:pPr>
            <a:endParaRPr lang="en-GB" dirty="0"/>
          </a:p>
          <a:p>
            <a:pPr marL="514350" indent="-514350">
              <a:buFont typeface="+mj-lt"/>
              <a:buAutoNum type="arabicPeriod"/>
            </a:pPr>
            <a:r>
              <a:rPr lang="en-GB" dirty="0">
                <a:solidFill>
                  <a:schemeClr val="accent6">
                    <a:lumMod val="50000"/>
                  </a:schemeClr>
                </a:solidFill>
              </a:rPr>
              <a:t>Loss Function</a:t>
            </a:r>
          </a:p>
          <a:p>
            <a:pPr marL="514350" indent="-514350">
              <a:buFont typeface="+mj-lt"/>
              <a:buAutoNum type="arabicPeriod"/>
            </a:pPr>
            <a:endParaRPr lang="en-GB" dirty="0">
              <a:solidFill>
                <a:schemeClr val="accent6">
                  <a:lumMod val="50000"/>
                </a:schemeClr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GB" dirty="0">
                <a:solidFill>
                  <a:schemeClr val="accent6">
                    <a:lumMod val="50000"/>
                  </a:schemeClr>
                </a:solidFill>
              </a:rPr>
              <a:t>Parameter Estimation </a:t>
            </a:r>
          </a:p>
          <a:p>
            <a:pPr marL="514350" indent="-514350">
              <a:buFont typeface="+mj-lt"/>
              <a:buAutoNum type="arabicPeriod"/>
            </a:pPr>
            <a:endParaRPr lang="en-GB" dirty="0"/>
          </a:p>
          <a:p>
            <a:pPr marL="514350" indent="-514350">
              <a:buFont typeface="+mj-lt"/>
              <a:buAutoNum type="arabicPeriod"/>
            </a:pPr>
            <a:r>
              <a:rPr lang="en-GB" dirty="0">
                <a:solidFill>
                  <a:schemeClr val="accent6">
                    <a:lumMod val="50000"/>
                  </a:schemeClr>
                </a:solidFill>
              </a:rPr>
              <a:t>Model Validation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798E9-B19C-DA43-BA11-E93B7B80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3FE45-9D16-6842-8C86-1D987AA23E54}" type="slidenum">
              <a:rPr lang="en-GB" smtClean="0"/>
              <a:t>64</a:t>
            </a:fld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65AF805-6FD1-F64F-86D8-8963F06F3471}"/>
              </a:ext>
            </a:extLst>
          </p:cNvPr>
          <p:cNvSpPr/>
          <p:nvPr/>
        </p:nvSpPr>
        <p:spPr>
          <a:xfrm>
            <a:off x="9369646" y="61391"/>
            <a:ext cx="18088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6.  Decision Trees</a:t>
            </a:r>
          </a:p>
        </p:txBody>
      </p:sp>
    </p:spTree>
    <p:extLst>
      <p:ext uri="{BB962C8B-B14F-4D97-AF65-F5344CB8AC3E}">
        <p14:creationId xmlns:p14="http://schemas.microsoft.com/office/powerpoint/2010/main" val="69680741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B41AD-0D33-D649-BDBA-8817EA3F6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46" y="-20641"/>
            <a:ext cx="10515600" cy="1325563"/>
          </a:xfrm>
        </p:spPr>
        <p:txBody>
          <a:bodyPr/>
          <a:lstStyle/>
          <a:p>
            <a:r>
              <a:rPr lang="en-GB" dirty="0"/>
              <a:t>Growing a Tree in practice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FB75F48-990D-C844-8093-C5A019F964B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09581" y="1282699"/>
                <a:ext cx="10433239" cy="2944527"/>
              </a:xfrm>
            </p:spPr>
            <p:txBody>
              <a:bodyPr>
                <a:normAutofit/>
              </a:bodyPr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SG" sz="2400" dirty="0"/>
                  <a:t>Grow a tree until all leaves contain a small number of training samples. (i.e. </a:t>
                </a:r>
                <a:r>
                  <a:rPr lang="en-SG" sz="2400" b="1" dirty="0">
                    <a:solidFill>
                      <a:srgbClr val="C00000"/>
                    </a:solidFill>
                  </a:rPr>
                  <a:t>overfitting</a:t>
                </a:r>
                <a:r>
                  <a:rPr lang="en-SG" sz="2400" dirty="0"/>
                  <a:t>)</a:t>
                </a:r>
              </a:p>
              <a:p>
                <a:pPr marL="514350" indent="-514350">
                  <a:buFont typeface="+mj-lt"/>
                  <a:buAutoNum type="arabicPeriod"/>
                </a:pPr>
                <a:endParaRPr lang="en-SG" sz="2400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SG" sz="2400" b="1" dirty="0">
                    <a:solidFill>
                      <a:schemeClr val="accent6">
                        <a:lumMod val="75000"/>
                      </a:schemeClr>
                    </a:solidFill>
                  </a:rPr>
                  <a:t>Pruning the Tree</a:t>
                </a:r>
                <a:r>
                  <a:rPr lang="en-SG" sz="2400" dirty="0"/>
                  <a:t>: Find a sub-tree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SG" sz="2400" dirty="0"/>
                  <a:t> of the overfitted tree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SG" sz="2400" dirty="0"/>
                  <a:t> that minimizes:</a:t>
                </a:r>
              </a:p>
              <a:p>
                <a:pPr marL="514350" indent="-514350">
                  <a:buFont typeface="+mj-lt"/>
                  <a:buAutoNum type="arabicPeriod"/>
                </a:pPr>
                <a:endParaRPr lang="en-SG" sz="2400" dirty="0"/>
              </a:p>
              <a:p>
                <a:pPr marL="0" indent="0">
                  <a:buNone/>
                </a:pPr>
                <a:r>
                  <a:rPr lang="en-SG" sz="2400" dirty="0"/>
                  <a:t>			          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↦ 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𝐿𝑜𝑠𝑠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× |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SG" sz="2400" dirty="0"/>
                  <a:t> </a:t>
                </a:r>
              </a:p>
              <a:p>
                <a:endParaRPr lang="en-SG" dirty="0"/>
              </a:p>
              <a:p>
                <a:endParaRPr lang="en-GB" dirty="0"/>
              </a:p>
              <a:p>
                <a:pPr lvl="1"/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FB75F48-990D-C844-8093-C5A019F964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09581" y="1282699"/>
                <a:ext cx="10433239" cy="2944527"/>
              </a:xfrm>
              <a:blipFill>
                <a:blip r:embed="rId2"/>
                <a:stretch>
                  <a:fillRect l="-851" t="-2575" r="-36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798E9-B19C-DA43-BA11-E93B7B80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3FE45-9D16-6842-8C86-1D987AA23E54}" type="slidenum">
              <a:rPr lang="en-GB" smtClean="0"/>
              <a:t>65</a:t>
            </a:fld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25EDE24-E887-A84A-85E6-EBCDCAABED99}"/>
              </a:ext>
            </a:extLst>
          </p:cNvPr>
          <p:cNvSpPr/>
          <p:nvPr/>
        </p:nvSpPr>
        <p:spPr>
          <a:xfrm>
            <a:off x="9369646" y="61391"/>
            <a:ext cx="18088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6.  Decision Trees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F6C4725-F458-FB41-9CA3-981AB36855E3}"/>
              </a:ext>
            </a:extLst>
          </p:cNvPr>
          <p:cNvSpPr txBox="1">
            <a:spLocks/>
          </p:cNvSpPr>
          <p:nvPr/>
        </p:nvSpPr>
        <p:spPr>
          <a:xfrm>
            <a:off x="509582" y="5209007"/>
            <a:ext cx="5586418" cy="6431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dirty="0"/>
              <a:t>To do: Lab Ex. 3 (Tree)</a:t>
            </a:r>
          </a:p>
        </p:txBody>
      </p:sp>
    </p:spTree>
    <p:extLst>
      <p:ext uri="{BB962C8B-B14F-4D97-AF65-F5344CB8AC3E}">
        <p14:creationId xmlns:p14="http://schemas.microsoft.com/office/powerpoint/2010/main" val="379603526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B41AD-0D33-D649-BDBA-8817EA3F6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46" y="-20641"/>
            <a:ext cx="10515600" cy="1325563"/>
          </a:xfrm>
        </p:spPr>
        <p:txBody>
          <a:bodyPr/>
          <a:lstStyle/>
          <a:p>
            <a:r>
              <a:rPr lang="en-GB" dirty="0"/>
              <a:t>Decision Trees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B75F48-990D-C844-8093-C5A019F964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9582" y="1282699"/>
            <a:ext cx="5586418" cy="4351338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sz="2400" dirty="0">
                <a:solidFill>
                  <a:schemeClr val="accent6">
                    <a:lumMod val="75000"/>
                  </a:schemeClr>
                </a:solidFill>
              </a:rPr>
              <a:t>Advantages</a:t>
            </a:r>
          </a:p>
          <a:p>
            <a:r>
              <a:rPr lang="en-GB" sz="2400" dirty="0"/>
              <a:t>Easy to interpret</a:t>
            </a:r>
          </a:p>
          <a:p>
            <a:pPr marL="0" indent="0">
              <a:buNone/>
            </a:pPr>
            <a:endParaRPr lang="en-GB" sz="2400" dirty="0"/>
          </a:p>
          <a:p>
            <a:r>
              <a:rPr lang="en-GB" sz="2400" dirty="0"/>
              <a:t>Can be displayed graphically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798E9-B19C-DA43-BA11-E93B7B80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3FE45-9D16-6842-8C86-1D987AA23E54}" type="slidenum">
              <a:rPr lang="en-GB" smtClean="0"/>
              <a:t>66</a:t>
            </a:fld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25EDE24-E887-A84A-85E6-EBCDCAABED99}"/>
              </a:ext>
            </a:extLst>
          </p:cNvPr>
          <p:cNvSpPr/>
          <p:nvPr/>
        </p:nvSpPr>
        <p:spPr>
          <a:xfrm>
            <a:off x="9369646" y="61391"/>
            <a:ext cx="18088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6.  Decision Trees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AAF8A8F-C300-BE4C-95B7-D9B833C276CB}"/>
              </a:ext>
            </a:extLst>
          </p:cNvPr>
          <p:cNvSpPr txBox="1">
            <a:spLocks/>
          </p:cNvSpPr>
          <p:nvPr/>
        </p:nvSpPr>
        <p:spPr>
          <a:xfrm>
            <a:off x="6223333" y="1282699"/>
            <a:ext cx="558641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None/>
            </a:pPr>
            <a:r>
              <a:rPr lang="en-GB" sz="2400" dirty="0">
                <a:solidFill>
                  <a:srgbClr val="C00000"/>
                </a:solidFill>
              </a:rPr>
              <a:t>Disadvantages</a:t>
            </a:r>
          </a:p>
          <a:p>
            <a:r>
              <a:rPr lang="en-GB" sz="2400" dirty="0"/>
              <a:t>Generally not good performance</a:t>
            </a:r>
          </a:p>
          <a:p>
            <a:pPr marL="0" indent="0">
              <a:buNone/>
            </a:pPr>
            <a:endParaRPr lang="en-GB" sz="2400" dirty="0"/>
          </a:p>
          <a:p>
            <a:r>
              <a:rPr lang="en-GB" sz="2400" dirty="0"/>
              <a:t>Extremely sensitive to the training examples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7942219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B41AD-0D33-D649-BDBA-8817EA3F6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46" y="-20641"/>
            <a:ext cx="10515600" cy="1325563"/>
          </a:xfrm>
        </p:spPr>
        <p:txBody>
          <a:bodyPr/>
          <a:lstStyle/>
          <a:p>
            <a:r>
              <a:rPr lang="en-GB" dirty="0"/>
              <a:t>Sections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B75F48-990D-C844-8093-C5A019F964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9582" y="1282699"/>
            <a:ext cx="5586418" cy="4351338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GB" sz="2400" dirty="0">
                <a:solidFill>
                  <a:schemeClr val="bg2">
                    <a:lumMod val="75000"/>
                  </a:schemeClr>
                </a:solidFill>
              </a:rPr>
              <a:t>Machine Learning Basics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400" dirty="0">
                <a:solidFill>
                  <a:schemeClr val="bg2">
                    <a:lumMod val="75000"/>
                  </a:schemeClr>
                </a:solidFill>
              </a:rPr>
              <a:t>Logistic Regression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400" dirty="0">
                <a:solidFill>
                  <a:schemeClr val="bg2">
                    <a:lumMod val="75000"/>
                  </a:schemeClr>
                </a:solidFill>
              </a:rPr>
              <a:t>Basis Functions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400" dirty="0" err="1">
                <a:solidFill>
                  <a:schemeClr val="bg2">
                    <a:lumMod val="75000"/>
                  </a:schemeClr>
                </a:solidFill>
              </a:rPr>
              <a:t>Softmax</a:t>
            </a:r>
            <a:r>
              <a:rPr lang="en-GB" sz="2400" dirty="0">
                <a:solidFill>
                  <a:schemeClr val="bg2">
                    <a:lumMod val="75000"/>
                  </a:schemeClr>
                </a:solidFill>
              </a:rPr>
              <a:t> Regression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400" dirty="0">
                <a:solidFill>
                  <a:schemeClr val="bg2">
                    <a:lumMod val="75000"/>
                  </a:schemeClr>
                </a:solidFill>
              </a:rPr>
              <a:t>Regularization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400" dirty="0">
                <a:solidFill>
                  <a:schemeClr val="bg2">
                    <a:lumMod val="75000"/>
                  </a:schemeClr>
                </a:solidFill>
              </a:rPr>
              <a:t>Decision Tree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400" dirty="0"/>
              <a:t>Random Forest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798E9-B19C-DA43-BA11-E93B7B80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3FE45-9D16-6842-8C86-1D987AA23E54}" type="slidenum">
              <a:rPr lang="en-GB" smtClean="0"/>
              <a:t>67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628787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B41AD-0D33-D649-BDBA-8817EA3F6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46" y="-20641"/>
            <a:ext cx="10515600" cy="1325563"/>
          </a:xfrm>
        </p:spPr>
        <p:txBody>
          <a:bodyPr/>
          <a:lstStyle/>
          <a:p>
            <a:r>
              <a:rPr lang="en-GB" dirty="0"/>
              <a:t>Bias vs. Variance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B75F48-990D-C844-8093-C5A019F964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9581" y="1282699"/>
            <a:ext cx="10744811" cy="4351338"/>
          </a:xfrm>
        </p:spPr>
        <p:txBody>
          <a:bodyPr>
            <a:normAutofit/>
          </a:bodyPr>
          <a:lstStyle/>
          <a:p>
            <a:r>
              <a:rPr lang="en-GB" sz="2400" b="1" dirty="0"/>
              <a:t>Prediction error </a:t>
            </a:r>
            <a:r>
              <a:rPr lang="en-GB" sz="2400" dirty="0"/>
              <a:t>can be decomposed into a </a:t>
            </a:r>
            <a:r>
              <a:rPr lang="en-GB" sz="2400" b="1" dirty="0"/>
              <a:t>bias error </a:t>
            </a:r>
            <a:r>
              <a:rPr lang="en-GB" sz="2400" dirty="0"/>
              <a:t>and a </a:t>
            </a:r>
            <a:r>
              <a:rPr lang="en-GB" sz="2400" b="1" dirty="0"/>
              <a:t>variance error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798E9-B19C-DA43-BA11-E93B7B80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3FE45-9D16-6842-8C86-1D987AA23E54}" type="slidenum">
              <a:rPr lang="en-GB" smtClean="0"/>
              <a:t>68</a:t>
            </a:fld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1A53A63-F14C-B341-9B9B-633204CADA72}"/>
              </a:ext>
            </a:extLst>
          </p:cNvPr>
          <p:cNvSpPr/>
          <p:nvPr/>
        </p:nvSpPr>
        <p:spPr>
          <a:xfrm>
            <a:off x="9369646" y="61391"/>
            <a:ext cx="18847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7.  Random Forest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2B9A815-0A7B-894A-AED5-E198CBAF69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581" y="2089002"/>
            <a:ext cx="4109797" cy="378487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0EB6AAB-46A9-6045-A718-30B5719C1D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4663" y="2183131"/>
            <a:ext cx="6811873" cy="3716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28638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B41AD-0D33-D649-BDBA-8817EA3F6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46" y="-20641"/>
            <a:ext cx="10515600" cy="1325563"/>
          </a:xfrm>
        </p:spPr>
        <p:txBody>
          <a:bodyPr/>
          <a:lstStyle/>
          <a:p>
            <a:r>
              <a:rPr lang="en-GB" dirty="0"/>
              <a:t>Bagging = Bootstrap Aggregating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B75F48-990D-C844-8093-C5A019F964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9582" y="1282699"/>
            <a:ext cx="9938562" cy="4351338"/>
          </a:xfrm>
        </p:spPr>
        <p:txBody>
          <a:bodyPr>
            <a:normAutofit/>
          </a:bodyPr>
          <a:lstStyle/>
          <a:p>
            <a:endParaRPr lang="en-GB" sz="2400" b="1" dirty="0"/>
          </a:p>
          <a:p>
            <a:r>
              <a:rPr lang="en-GB" sz="2400" b="1" dirty="0"/>
              <a:t>Bootstrap samples</a:t>
            </a:r>
            <a:r>
              <a:rPr lang="en-GB" sz="2400" dirty="0"/>
              <a:t>: subsets of data chosen randomly </a:t>
            </a:r>
            <a:r>
              <a:rPr lang="en-GB" sz="2400" b="1" dirty="0"/>
              <a:t>with replacement</a:t>
            </a:r>
            <a:r>
              <a:rPr lang="en-GB" sz="2400" dirty="0"/>
              <a:t>.</a:t>
            </a:r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798E9-B19C-DA43-BA11-E93B7B80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3FE45-9D16-6842-8C86-1D987AA23E54}" type="slidenum">
              <a:rPr lang="en-GB" smtClean="0"/>
              <a:t>69</a:t>
            </a:fld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4589734-0C34-564B-BB53-038B9D62CDE7}"/>
              </a:ext>
            </a:extLst>
          </p:cNvPr>
          <p:cNvSpPr/>
          <p:nvPr/>
        </p:nvSpPr>
        <p:spPr>
          <a:xfrm>
            <a:off x="9369646" y="61391"/>
            <a:ext cx="18847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7.  Random Forest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348B46-0982-354E-8FF0-7A3DECFE80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294" y="2630220"/>
            <a:ext cx="9989695" cy="3196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846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B41AD-0D33-D649-BDBA-8817EA3F6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46" y="-20641"/>
            <a:ext cx="10515600" cy="1325563"/>
          </a:xfrm>
        </p:spPr>
        <p:txBody>
          <a:bodyPr/>
          <a:lstStyle/>
          <a:p>
            <a:r>
              <a:rPr lang="en-GB" dirty="0"/>
              <a:t>General Strategy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B75F48-990D-C844-8093-C5A019F964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9582" y="1282699"/>
            <a:ext cx="5586418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sz="2400" dirty="0"/>
              <a:t>Problem Setting</a:t>
            </a:r>
          </a:p>
          <a:p>
            <a:pPr marL="514350" indent="-514350">
              <a:buFont typeface="+mj-lt"/>
              <a:buAutoNum type="arabicPeriod"/>
            </a:pPr>
            <a:endParaRPr lang="en-GB" sz="2400" dirty="0"/>
          </a:p>
          <a:p>
            <a:pPr marL="514350" indent="-514350">
              <a:buFont typeface="+mj-lt"/>
              <a:buAutoNum type="arabicPeriod"/>
            </a:pPr>
            <a:r>
              <a:rPr lang="en-GB" sz="2400" dirty="0"/>
              <a:t>Model / Predictive Function </a:t>
            </a:r>
          </a:p>
          <a:p>
            <a:pPr marL="514350" indent="-514350">
              <a:buFont typeface="+mj-lt"/>
              <a:buAutoNum type="arabicPeriod"/>
            </a:pPr>
            <a:endParaRPr lang="en-GB" sz="2400" dirty="0"/>
          </a:p>
          <a:p>
            <a:pPr marL="514350" indent="-514350">
              <a:buFont typeface="+mj-lt"/>
              <a:buAutoNum type="arabicPeriod"/>
            </a:pPr>
            <a:r>
              <a:rPr lang="en-GB" sz="2400" dirty="0"/>
              <a:t>Cost / Loss Function </a:t>
            </a:r>
          </a:p>
          <a:p>
            <a:pPr marL="514350" indent="-514350">
              <a:buFont typeface="+mj-lt"/>
              <a:buAutoNum type="arabicPeriod"/>
            </a:pPr>
            <a:endParaRPr lang="en-GB" sz="2400" dirty="0"/>
          </a:p>
          <a:p>
            <a:pPr marL="514350" indent="-514350">
              <a:buFont typeface="+mj-lt"/>
              <a:buAutoNum type="arabicPeriod"/>
            </a:pPr>
            <a:r>
              <a:rPr lang="en-GB" sz="2400" dirty="0"/>
              <a:t>Parameter Estimation (Learning)</a:t>
            </a:r>
          </a:p>
          <a:p>
            <a:pPr marL="514350" indent="-514350">
              <a:buFont typeface="+mj-lt"/>
              <a:buAutoNum type="arabicPeriod"/>
            </a:pPr>
            <a:endParaRPr lang="en-GB" sz="2400" dirty="0"/>
          </a:p>
          <a:p>
            <a:pPr marL="514350" indent="-514350">
              <a:buFont typeface="+mj-lt"/>
              <a:buAutoNum type="arabicPeriod"/>
            </a:pPr>
            <a:r>
              <a:rPr lang="en-GB" sz="2400" dirty="0"/>
              <a:t>Model Validation / Generalization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798E9-B19C-DA43-BA11-E93B7B80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3FE45-9D16-6842-8C86-1D987AA23E54}" type="slidenum">
              <a:rPr lang="en-GB" smtClean="0"/>
              <a:t>7</a:t>
            </a:fld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65AF805-6FD1-F64F-86D8-8963F06F3471}"/>
              </a:ext>
            </a:extLst>
          </p:cNvPr>
          <p:cNvSpPr/>
          <p:nvPr/>
        </p:nvSpPr>
        <p:spPr>
          <a:xfrm>
            <a:off x="9369646" y="61391"/>
            <a:ext cx="27638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1.  Machine Learning Basics</a:t>
            </a:r>
          </a:p>
        </p:txBody>
      </p:sp>
    </p:spTree>
    <p:extLst>
      <p:ext uri="{BB962C8B-B14F-4D97-AF65-F5344CB8AC3E}">
        <p14:creationId xmlns:p14="http://schemas.microsoft.com/office/powerpoint/2010/main" val="193265583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B41AD-0D33-D649-BDBA-8817EA3F6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46" y="-20641"/>
            <a:ext cx="10515600" cy="1325563"/>
          </a:xfrm>
        </p:spPr>
        <p:txBody>
          <a:bodyPr/>
          <a:lstStyle/>
          <a:p>
            <a:r>
              <a:rPr lang="en-GB" dirty="0"/>
              <a:t>Bagging = Bootstrap Aggregating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798E9-B19C-DA43-BA11-E93B7B80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3FE45-9D16-6842-8C86-1D987AA23E54}" type="slidenum">
              <a:rPr lang="en-GB" smtClean="0"/>
              <a:t>70</a:t>
            </a:fld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4589734-0C34-564B-BB53-038B9D62CDE7}"/>
              </a:ext>
            </a:extLst>
          </p:cNvPr>
          <p:cNvSpPr/>
          <p:nvPr/>
        </p:nvSpPr>
        <p:spPr>
          <a:xfrm>
            <a:off x="9369646" y="61391"/>
            <a:ext cx="18847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7.  Random Forest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CA6F01-CA26-DD4A-8B98-55759E4550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304" y="1338236"/>
            <a:ext cx="9080084" cy="5458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84102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B41AD-0D33-D649-BDBA-8817EA3F6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46" y="-20641"/>
            <a:ext cx="10515600" cy="1325563"/>
          </a:xfrm>
        </p:spPr>
        <p:txBody>
          <a:bodyPr/>
          <a:lstStyle/>
          <a:p>
            <a:r>
              <a:rPr lang="en-GB" dirty="0"/>
              <a:t>Bagging </a:t>
            </a:r>
            <a:br>
              <a:rPr lang="en-GB" dirty="0"/>
            </a:br>
            <a:r>
              <a:rPr lang="en-GB" dirty="0"/>
              <a:t>Trees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798E9-B19C-DA43-BA11-E93B7B80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3FE45-9D16-6842-8C86-1D987AA23E54}" type="slidenum">
              <a:rPr lang="en-GB" smtClean="0"/>
              <a:t>71</a:t>
            </a:fld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4589734-0C34-564B-BB53-038B9D62CDE7}"/>
              </a:ext>
            </a:extLst>
          </p:cNvPr>
          <p:cNvSpPr/>
          <p:nvPr/>
        </p:nvSpPr>
        <p:spPr>
          <a:xfrm>
            <a:off x="9369646" y="61391"/>
            <a:ext cx="18847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7.  Random Forest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4D6CC31-59B8-2A4D-B7E2-10988FF929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8663" y="23030"/>
            <a:ext cx="7093298" cy="6849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36862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B41AD-0D33-D649-BDBA-8817EA3F6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46" y="-20641"/>
            <a:ext cx="10515600" cy="1325563"/>
          </a:xfrm>
        </p:spPr>
        <p:txBody>
          <a:bodyPr/>
          <a:lstStyle/>
          <a:p>
            <a:r>
              <a:rPr lang="en-GB" dirty="0"/>
              <a:t>Random Forest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B75F48-990D-C844-8093-C5A019F964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9582" y="1282699"/>
            <a:ext cx="5586418" cy="4351338"/>
          </a:xfrm>
        </p:spPr>
        <p:txBody>
          <a:bodyPr>
            <a:normAutofit fontScale="92500" lnSpcReduction="20000"/>
          </a:bodyPr>
          <a:lstStyle/>
          <a:p>
            <a:r>
              <a:rPr lang="en-GB" sz="2400" dirty="0"/>
              <a:t>Bagging Trees with </a:t>
            </a:r>
            <a:r>
              <a:rPr lang="en-GB" sz="2400" b="1" dirty="0"/>
              <a:t>random subset </a:t>
            </a:r>
            <a:r>
              <a:rPr lang="en-GB" sz="2400" dirty="0"/>
              <a:t>of </a:t>
            </a:r>
            <a:r>
              <a:rPr lang="en-GB" sz="2400" b="1" dirty="0"/>
              <a:t>predictors</a:t>
            </a:r>
          </a:p>
          <a:p>
            <a:endParaRPr lang="en-GB" sz="2400" dirty="0"/>
          </a:p>
          <a:p>
            <a:r>
              <a:rPr lang="en-GB" sz="2400" dirty="0"/>
              <a:t>Make trees less correlated</a:t>
            </a:r>
          </a:p>
          <a:p>
            <a:pPr marL="0" indent="0">
              <a:buNone/>
            </a:pPr>
            <a:endParaRPr lang="en-GB" sz="2400" dirty="0"/>
          </a:p>
          <a:p>
            <a:r>
              <a:rPr lang="en-SG" sz="2400" dirty="0">
                <a:solidFill>
                  <a:schemeClr val="accent6">
                    <a:lumMod val="75000"/>
                  </a:schemeClr>
                </a:solidFill>
              </a:rPr>
              <a:t>Advantages</a:t>
            </a:r>
          </a:p>
          <a:p>
            <a:pPr lvl="1"/>
            <a:r>
              <a:rPr lang="en-SG" sz="2000" dirty="0"/>
              <a:t>Easy to implement</a:t>
            </a:r>
          </a:p>
          <a:p>
            <a:pPr lvl="1"/>
            <a:r>
              <a:rPr lang="en-SG" sz="2000" dirty="0"/>
              <a:t>No need of dummy variables </a:t>
            </a:r>
          </a:p>
          <a:p>
            <a:pPr lvl="1"/>
            <a:r>
              <a:rPr lang="en-SG" sz="2000" dirty="0"/>
              <a:t>No need of scaling variables</a:t>
            </a:r>
          </a:p>
          <a:p>
            <a:pPr lvl="1"/>
            <a:r>
              <a:rPr lang="en-SG" sz="2000" dirty="0"/>
              <a:t>Feature correlation ok</a:t>
            </a:r>
          </a:p>
          <a:p>
            <a:pPr lvl="1"/>
            <a:r>
              <a:rPr lang="en-SG" sz="2000" dirty="0"/>
              <a:t>No hard model assumptions</a:t>
            </a:r>
          </a:p>
          <a:p>
            <a:pPr lvl="1"/>
            <a:r>
              <a:rPr lang="en-SG" sz="2000" dirty="0"/>
              <a:t>General good performance</a:t>
            </a:r>
          </a:p>
          <a:p>
            <a:pPr lvl="1"/>
            <a:r>
              <a:rPr lang="en-SG" sz="2000" dirty="0"/>
              <a:t>Probabilistic output</a:t>
            </a:r>
          </a:p>
          <a:p>
            <a:pPr lvl="1"/>
            <a:r>
              <a:rPr lang="en-SG" sz="2000" dirty="0"/>
              <a:t>Variable Importance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798E9-B19C-DA43-BA11-E93B7B80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3FE45-9D16-6842-8C86-1D987AA23E54}" type="slidenum">
              <a:rPr lang="en-GB" smtClean="0"/>
              <a:t>72</a:t>
            </a:fld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4589734-0C34-564B-BB53-038B9D62CDE7}"/>
              </a:ext>
            </a:extLst>
          </p:cNvPr>
          <p:cNvSpPr/>
          <p:nvPr/>
        </p:nvSpPr>
        <p:spPr>
          <a:xfrm>
            <a:off x="9369646" y="61391"/>
            <a:ext cx="18847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7.  Random Forest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976B8EA-3C77-8143-9F64-DC407201588E}"/>
              </a:ext>
            </a:extLst>
          </p:cNvPr>
          <p:cNvSpPr/>
          <p:nvPr/>
        </p:nvSpPr>
        <p:spPr>
          <a:xfrm>
            <a:off x="6695607" y="1020112"/>
            <a:ext cx="4831830" cy="52014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200" dirty="0"/>
              <a:t>Algorithm</a:t>
            </a:r>
          </a:p>
          <a:p>
            <a:endParaRPr lang="en-GB" sz="2200" dirty="0"/>
          </a:p>
          <a:p>
            <a:pPr marL="914400" lvl="1" indent="-457200">
              <a:buFont typeface="+mj-lt"/>
              <a:buAutoNum type="arabicPeriod"/>
            </a:pPr>
            <a:r>
              <a:rPr lang="en-SG" sz="2200" dirty="0"/>
              <a:t>Select </a:t>
            </a:r>
            <a:r>
              <a:rPr lang="en-SG" sz="2200" i="1" dirty="0"/>
              <a:t>m</a:t>
            </a:r>
            <a:r>
              <a:rPr lang="en-SG" sz="2200" dirty="0"/>
              <a:t> predictors at random </a:t>
            </a:r>
            <a:r>
              <a:rPr lang="en-SG" sz="2400" dirty="0"/>
              <a:t>from</a:t>
            </a:r>
            <a:r>
              <a:rPr lang="en-SG" sz="2200" dirty="0"/>
              <a:t> the </a:t>
            </a:r>
            <a:r>
              <a:rPr lang="en-SG" sz="2200" i="1" dirty="0"/>
              <a:t>p</a:t>
            </a:r>
            <a:r>
              <a:rPr lang="en-SG" sz="2200" dirty="0"/>
              <a:t> available predictors.</a:t>
            </a:r>
          </a:p>
          <a:p>
            <a:pPr marL="914400" lvl="1" indent="-457200">
              <a:buFont typeface="+mj-lt"/>
              <a:buAutoNum type="arabicPeriod"/>
            </a:pPr>
            <a:endParaRPr lang="en-SG" sz="2200" dirty="0"/>
          </a:p>
          <a:p>
            <a:pPr marL="914400" lvl="1" indent="-457200">
              <a:buFont typeface="+mj-lt"/>
              <a:buAutoNum type="arabicPeriod"/>
            </a:pPr>
            <a:r>
              <a:rPr lang="en-SG" sz="2200" dirty="0"/>
              <a:t>Pick the best variable/split-point among the </a:t>
            </a:r>
            <a:r>
              <a:rPr lang="en-SG" sz="2200" i="1" dirty="0"/>
              <a:t>m</a:t>
            </a:r>
            <a:r>
              <a:rPr lang="en-SG" sz="2200" dirty="0"/>
              <a:t>.</a:t>
            </a:r>
          </a:p>
          <a:p>
            <a:pPr marL="914400" lvl="1" indent="-457200">
              <a:buFont typeface="+mj-lt"/>
              <a:buAutoNum type="arabicPeriod"/>
            </a:pPr>
            <a:endParaRPr lang="en-SG" sz="2200" dirty="0"/>
          </a:p>
          <a:p>
            <a:pPr marL="914400" lvl="1" indent="-457200">
              <a:buFont typeface="+mj-lt"/>
              <a:buAutoNum type="arabicPeriod"/>
            </a:pPr>
            <a:r>
              <a:rPr lang="en-SG" sz="2200" dirty="0"/>
              <a:t>Split the node into two daughter nodes.</a:t>
            </a:r>
          </a:p>
          <a:p>
            <a:pPr marL="914400" lvl="1" indent="-457200">
              <a:buFont typeface="+mj-lt"/>
              <a:buAutoNum type="arabicPeriod"/>
            </a:pPr>
            <a:endParaRPr lang="en-SG" sz="2200" dirty="0"/>
          </a:p>
          <a:p>
            <a:pPr marL="914400" lvl="1" indent="-457200">
              <a:buFont typeface="+mj-lt"/>
              <a:buAutoNum type="arabicPeriod"/>
            </a:pPr>
            <a:r>
              <a:rPr lang="en-SG" sz="2200" dirty="0"/>
              <a:t>Iterate until a full tree is grown</a:t>
            </a:r>
          </a:p>
          <a:p>
            <a:pPr lvl="1"/>
            <a:endParaRPr lang="en-GB" sz="2200" dirty="0"/>
          </a:p>
          <a:p>
            <a:r>
              <a:rPr lang="en-GB" sz="2200" dirty="0"/>
              <a:t> *</a:t>
            </a:r>
            <a:r>
              <a:rPr lang="en-SG" sz="2200" dirty="0"/>
              <a:t>In practice </a:t>
            </a:r>
            <a:r>
              <a:rPr lang="en-SG" sz="2200" i="1" dirty="0"/>
              <a:t>m</a:t>
            </a:r>
            <a:r>
              <a:rPr lang="en-SG" sz="2200" dirty="0"/>
              <a:t> = sqrt(</a:t>
            </a:r>
            <a:r>
              <a:rPr lang="en-SG" sz="2200" i="1" dirty="0"/>
              <a:t>p</a:t>
            </a:r>
            <a:r>
              <a:rPr lang="en-SG" sz="2200" dirty="0"/>
              <a:t>) is often a reasonable choice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023269E-12F0-1B4E-BF8A-2C6B2503D4AE}"/>
              </a:ext>
            </a:extLst>
          </p:cNvPr>
          <p:cNvSpPr/>
          <p:nvPr/>
        </p:nvSpPr>
        <p:spPr>
          <a:xfrm>
            <a:off x="845033" y="5987018"/>
            <a:ext cx="11480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(Lab Ex. 5)</a:t>
            </a:r>
          </a:p>
        </p:txBody>
      </p:sp>
    </p:spTree>
    <p:extLst>
      <p:ext uri="{BB962C8B-B14F-4D97-AF65-F5344CB8AC3E}">
        <p14:creationId xmlns:p14="http://schemas.microsoft.com/office/powerpoint/2010/main" val="2998975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B41AD-0D33-D649-BDBA-8817EA3F6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46" y="-20641"/>
            <a:ext cx="10515600" cy="1325563"/>
          </a:xfrm>
        </p:spPr>
        <p:txBody>
          <a:bodyPr/>
          <a:lstStyle/>
          <a:p>
            <a:r>
              <a:rPr lang="en-GB" dirty="0"/>
              <a:t>Bonus Datasets (1)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B75F48-990D-C844-8093-C5A019F964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9582" y="1282699"/>
            <a:ext cx="644585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Handwritten Digit Recognition </a:t>
            </a:r>
          </a:p>
          <a:p>
            <a:pPr marL="0" indent="0">
              <a:buNone/>
            </a:pPr>
            <a:r>
              <a:rPr lang="en-GB" sz="2400" dirty="0"/>
              <a:t>(</a:t>
            </a:r>
            <a:r>
              <a:rPr lang="en-GB" sz="2400" dirty="0" err="1"/>
              <a:t>mnist</a:t>
            </a:r>
            <a:r>
              <a:rPr lang="en-GB" sz="2400" dirty="0"/>
              <a:t> dataset)</a:t>
            </a:r>
          </a:p>
          <a:p>
            <a:pPr marL="0" indent="0">
              <a:buNone/>
            </a:pPr>
            <a:endParaRPr lang="en-GB" sz="2400" dirty="0"/>
          </a:p>
          <a:p>
            <a:r>
              <a:rPr lang="en-GB" sz="2400" dirty="0"/>
              <a:t>28x28 pixels</a:t>
            </a:r>
          </a:p>
          <a:p>
            <a:r>
              <a:rPr lang="en-GB" sz="2400" dirty="0"/>
              <a:t>0-255 pixel value</a:t>
            </a:r>
          </a:p>
          <a:p>
            <a:pPr marL="514350" indent="-514350">
              <a:buFont typeface="+mj-lt"/>
              <a:buAutoNum type="arabicPeriod"/>
            </a:pPr>
            <a:endParaRPr lang="en-GB" sz="2400" dirty="0"/>
          </a:p>
          <a:p>
            <a:pPr marL="514350" indent="-514350">
              <a:buFont typeface="+mj-lt"/>
              <a:buAutoNum type="arabicPeriod"/>
            </a:pPr>
            <a:endParaRPr lang="en-GB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798E9-B19C-DA43-BA11-E93B7B80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3FE45-9D16-6842-8C86-1D987AA23E54}" type="slidenum">
              <a:rPr lang="en-GB" smtClean="0"/>
              <a:t>73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34299D-BFDC-5545-A88C-1DE34BD1D0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2678" y="1944686"/>
            <a:ext cx="6731000" cy="37719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74067E3-D0B3-D64F-9261-642843C858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8570" y="4378324"/>
            <a:ext cx="1363972" cy="1369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15427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B41AD-0D33-D649-BDBA-8817EA3F6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46" y="-20641"/>
            <a:ext cx="10515600" cy="1325563"/>
          </a:xfrm>
        </p:spPr>
        <p:txBody>
          <a:bodyPr/>
          <a:lstStyle/>
          <a:p>
            <a:r>
              <a:rPr lang="en-GB" dirty="0"/>
              <a:t>Bonus Datasets (2)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B75F48-990D-C844-8093-C5A019F964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9582" y="1282699"/>
            <a:ext cx="526468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 err="1"/>
              <a:t>Swissmetro</a:t>
            </a:r>
            <a:r>
              <a:rPr lang="en-GB" sz="2400" dirty="0"/>
              <a:t> dataset 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dirty="0"/>
              <a:t>RP survey of mode choice in Switzerland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dirty="0"/>
              <a:t>3 Labels: Rail, </a:t>
            </a:r>
            <a:r>
              <a:rPr lang="en-GB" sz="2400" dirty="0" err="1"/>
              <a:t>Swissmetro</a:t>
            </a:r>
            <a:r>
              <a:rPr lang="en-GB" sz="2400" dirty="0"/>
              <a:t>, Car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798E9-B19C-DA43-BA11-E93B7B80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3FE45-9D16-6842-8C86-1D987AA23E54}" type="slidenum">
              <a:rPr lang="en-GB" smtClean="0"/>
              <a:t>74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0A1FC6-3708-E644-A511-BA746C18DE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887675"/>
            <a:ext cx="5294366" cy="513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07352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B41AD-0D33-D649-BDBA-8817EA3F6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46" y="-20641"/>
            <a:ext cx="10515600" cy="1325563"/>
          </a:xfrm>
        </p:spPr>
        <p:txBody>
          <a:bodyPr/>
          <a:lstStyle/>
          <a:p>
            <a:r>
              <a:rPr lang="en-GB" dirty="0"/>
              <a:t>Sections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B75F48-990D-C844-8093-C5A019F964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9582" y="1282699"/>
            <a:ext cx="5586418" cy="4351338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GB" sz="2400" dirty="0">
                <a:solidFill>
                  <a:schemeClr val="bg2">
                    <a:lumMod val="75000"/>
                  </a:schemeClr>
                </a:solidFill>
              </a:rPr>
              <a:t>Machine Learning Basics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400" dirty="0">
                <a:solidFill>
                  <a:schemeClr val="bg2">
                    <a:lumMod val="75000"/>
                  </a:schemeClr>
                </a:solidFill>
              </a:rPr>
              <a:t>Logistic Regression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400" dirty="0">
                <a:solidFill>
                  <a:schemeClr val="bg2">
                    <a:lumMod val="75000"/>
                  </a:schemeClr>
                </a:solidFill>
              </a:rPr>
              <a:t>Basis Functions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400" dirty="0" err="1">
                <a:solidFill>
                  <a:schemeClr val="bg2">
                    <a:lumMod val="75000"/>
                  </a:schemeClr>
                </a:solidFill>
              </a:rPr>
              <a:t>Softmax</a:t>
            </a:r>
            <a:r>
              <a:rPr lang="en-GB" sz="2400" dirty="0">
                <a:solidFill>
                  <a:schemeClr val="bg2">
                    <a:lumMod val="75000"/>
                  </a:schemeClr>
                </a:solidFill>
              </a:rPr>
              <a:t> Regression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400" dirty="0">
                <a:solidFill>
                  <a:schemeClr val="bg2">
                    <a:lumMod val="75000"/>
                  </a:schemeClr>
                </a:solidFill>
              </a:rPr>
              <a:t>Regularization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400" dirty="0">
                <a:solidFill>
                  <a:schemeClr val="bg2">
                    <a:lumMod val="75000"/>
                  </a:schemeClr>
                </a:solidFill>
              </a:rPr>
              <a:t>Decision Tree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400" dirty="0">
                <a:solidFill>
                  <a:schemeClr val="bg2">
                    <a:lumMod val="75000"/>
                  </a:schemeClr>
                </a:solidFill>
              </a:rPr>
              <a:t>Random Forest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400" dirty="0"/>
              <a:t>Bonus: Neural Networks</a:t>
            </a: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798E9-B19C-DA43-BA11-E93B7B80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3FE45-9D16-6842-8C86-1D987AA23E54}" type="slidenum">
              <a:rPr lang="en-GB" smtClean="0"/>
              <a:t>75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600836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B41AD-0D33-D649-BDBA-8817EA3F6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46" y="-20641"/>
            <a:ext cx="10515600" cy="1325563"/>
          </a:xfrm>
        </p:spPr>
        <p:txBody>
          <a:bodyPr/>
          <a:lstStyle/>
          <a:p>
            <a:r>
              <a:rPr lang="en-GB" dirty="0"/>
              <a:t>Multilayer Perceptron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B75F48-990D-C844-8093-C5A019F964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9582" y="1282699"/>
            <a:ext cx="5586418" cy="4351338"/>
          </a:xfrm>
        </p:spPr>
        <p:txBody>
          <a:bodyPr>
            <a:normAutofit/>
          </a:bodyPr>
          <a:lstStyle/>
          <a:p>
            <a:r>
              <a:rPr lang="en-GB" dirty="0"/>
              <a:t>From </a:t>
            </a:r>
            <a:r>
              <a:rPr lang="en-GB" dirty="0" err="1"/>
              <a:t>Softmax</a:t>
            </a:r>
            <a:r>
              <a:rPr lang="en-GB" dirty="0"/>
              <a:t> Regression to the Multilayer Perceptron</a:t>
            </a:r>
          </a:p>
          <a:p>
            <a:r>
              <a:rPr lang="en-GB" dirty="0"/>
              <a:t>Linear combination + activation function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798E9-B19C-DA43-BA11-E93B7B80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3FE45-9D16-6842-8C86-1D987AA23E54}" type="slidenum">
              <a:rPr lang="en-GB" smtClean="0"/>
              <a:t>76</a:t>
            </a:fld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4589734-0C34-564B-BB53-038B9D62CDE7}"/>
              </a:ext>
            </a:extLst>
          </p:cNvPr>
          <p:cNvSpPr/>
          <p:nvPr/>
        </p:nvSpPr>
        <p:spPr>
          <a:xfrm>
            <a:off x="9369646" y="61391"/>
            <a:ext cx="20403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8.  Neural Networks</a:t>
            </a:r>
          </a:p>
        </p:txBody>
      </p:sp>
    </p:spTree>
    <p:extLst>
      <p:ext uri="{BB962C8B-B14F-4D97-AF65-F5344CB8AC3E}">
        <p14:creationId xmlns:p14="http://schemas.microsoft.com/office/powerpoint/2010/main" val="10014875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B41AD-0D33-D649-BDBA-8817EA3F6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46" y="-20641"/>
            <a:ext cx="10515600" cy="1325563"/>
          </a:xfrm>
        </p:spPr>
        <p:txBody>
          <a:bodyPr/>
          <a:lstStyle/>
          <a:p>
            <a:r>
              <a:rPr lang="en-GB" dirty="0"/>
              <a:t>General Strategy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B75F48-990D-C844-8093-C5A019F964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9582" y="1282699"/>
            <a:ext cx="5586418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sz="2400" dirty="0"/>
              <a:t>Problem Setting</a:t>
            </a:r>
          </a:p>
          <a:p>
            <a:pPr marL="514350" indent="-514350">
              <a:buFont typeface="+mj-lt"/>
              <a:buAutoNum type="arabicPeriod"/>
            </a:pPr>
            <a:endParaRPr lang="en-GB" sz="2400" dirty="0"/>
          </a:p>
          <a:p>
            <a:pPr marL="514350" indent="-514350">
              <a:buFont typeface="+mj-lt"/>
              <a:buAutoNum type="arabicPeriod"/>
            </a:pPr>
            <a:r>
              <a:rPr lang="en-GB" sz="2400" dirty="0"/>
              <a:t>Model / Predictive Function </a:t>
            </a:r>
          </a:p>
          <a:p>
            <a:pPr marL="514350" indent="-514350">
              <a:buFont typeface="+mj-lt"/>
              <a:buAutoNum type="arabicPeriod"/>
            </a:pPr>
            <a:endParaRPr lang="en-GB" sz="2400" dirty="0"/>
          </a:p>
          <a:p>
            <a:pPr marL="514350" indent="-514350">
              <a:buFont typeface="+mj-lt"/>
              <a:buAutoNum type="arabicPeriod"/>
            </a:pPr>
            <a:r>
              <a:rPr lang="en-GB" sz="2400" dirty="0"/>
              <a:t>Cost / Loss Function </a:t>
            </a:r>
          </a:p>
          <a:p>
            <a:pPr marL="514350" indent="-514350">
              <a:buFont typeface="+mj-lt"/>
              <a:buAutoNum type="arabicPeriod"/>
            </a:pPr>
            <a:endParaRPr lang="en-GB" sz="2400" dirty="0"/>
          </a:p>
          <a:p>
            <a:pPr marL="514350" indent="-514350">
              <a:buFont typeface="+mj-lt"/>
              <a:buAutoNum type="arabicPeriod"/>
            </a:pPr>
            <a:r>
              <a:rPr lang="en-GB" sz="2400" dirty="0"/>
              <a:t>Parameter Estimation (Learning)</a:t>
            </a:r>
          </a:p>
          <a:p>
            <a:pPr marL="514350" indent="-514350">
              <a:buFont typeface="+mj-lt"/>
              <a:buAutoNum type="arabicPeriod"/>
            </a:pPr>
            <a:endParaRPr lang="en-GB" sz="2400" dirty="0"/>
          </a:p>
          <a:p>
            <a:pPr marL="514350" indent="-514350">
              <a:buFont typeface="+mj-lt"/>
              <a:buAutoNum type="arabicPeriod"/>
            </a:pPr>
            <a:r>
              <a:rPr lang="en-GB" sz="2400" dirty="0"/>
              <a:t>Model Validation / Generalization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798E9-B19C-DA43-BA11-E93B7B80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3FE45-9D16-6842-8C86-1D987AA23E54}" type="slidenum">
              <a:rPr lang="en-GB" smtClean="0"/>
              <a:t>8</a:t>
            </a:fld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65AF805-6FD1-F64F-86D8-8963F06F3471}"/>
              </a:ext>
            </a:extLst>
          </p:cNvPr>
          <p:cNvSpPr/>
          <p:nvPr/>
        </p:nvSpPr>
        <p:spPr>
          <a:xfrm>
            <a:off x="9369646" y="61391"/>
            <a:ext cx="27638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1.  Machine Learning Basics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F4309929-840E-FB47-99CF-6B013244FBD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81733" y="1189172"/>
                <a:ext cx="5586418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GB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         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endParaRPr lang="en-GB" sz="2400" dirty="0"/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(Linear model) 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endParaRPr lang="en-GB" sz="2400" dirty="0"/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(Sum of squares )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  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nary>
                          <m:naryPr>
                            <m:chr m:val="∑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acc>
                              <m:accPr>
                                <m:chr m:val="̂"/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acc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GB" sz="2400" dirty="0"/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(Solution)       </a:t>
                </a:r>
                <a14:m>
                  <m:oMath xmlns:m="http://schemas.openxmlformats.org/officeDocument/2006/math">
                    <m:r>
                      <a:rPr lang="en-GB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</m:oMath>
                </a14:m>
                <a:endParaRPr lang="en-GB" sz="2400" dirty="0"/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(Mean Squared Error)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    </m:t>
                            </m:r>
                            <m:nary>
                              <m:naryPr>
                                <m:chr m:val="∑"/>
                                <m:ctrlPr>
                                  <a:rPr lang="en-US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p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acc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nary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</m:oMath>
                </a14:m>
                <a:endParaRPr lang="en-GB" dirty="0"/>
              </a:p>
            </p:txBody>
          </p:sp>
        </mc:Choice>
        <mc:Fallback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F4309929-840E-FB47-99CF-6B013244FB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1733" y="1189172"/>
                <a:ext cx="5586418" cy="4351338"/>
              </a:xfrm>
              <a:prstGeom prst="rect">
                <a:avLst/>
              </a:prstGeom>
              <a:blipFill>
                <a:blip r:embed="rId2"/>
                <a:stretch>
                  <a:fillRect l="-1587" t="-292" b="-1865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588EB1B-55F5-B94C-B001-86BA91F0146E}"/>
              </a:ext>
            </a:extLst>
          </p:cNvPr>
          <p:cNvSpPr/>
          <p:nvPr/>
        </p:nvSpPr>
        <p:spPr>
          <a:xfrm>
            <a:off x="5798918" y="1064871"/>
            <a:ext cx="6027108" cy="4591389"/>
          </a:xfrm>
          <a:prstGeom prst="roundRect">
            <a:avLst>
              <a:gd name="adj" fmla="val 2550"/>
            </a:avLst>
          </a:prstGeom>
          <a:noFill/>
          <a:ln w="38100"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025A007-6259-EA48-993D-269394359C18}"/>
              </a:ext>
            </a:extLst>
          </p:cNvPr>
          <p:cNvSpPr/>
          <p:nvPr/>
        </p:nvSpPr>
        <p:spPr>
          <a:xfrm>
            <a:off x="5798918" y="695539"/>
            <a:ext cx="293625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dirty="0"/>
              <a:t>Linear Regression Example</a:t>
            </a:r>
          </a:p>
        </p:txBody>
      </p:sp>
    </p:spTree>
    <p:extLst>
      <p:ext uri="{BB962C8B-B14F-4D97-AF65-F5344CB8AC3E}">
        <p14:creationId xmlns:p14="http://schemas.microsoft.com/office/powerpoint/2010/main" val="16655615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B41AD-0D33-D649-BDBA-8817EA3F6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46" y="-20641"/>
            <a:ext cx="10515600" cy="1325563"/>
          </a:xfrm>
        </p:spPr>
        <p:txBody>
          <a:bodyPr/>
          <a:lstStyle/>
          <a:p>
            <a:r>
              <a:rPr lang="en-GB" dirty="0"/>
              <a:t>Classification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FB75F48-990D-C844-8093-C5A019F964B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09581" y="1282699"/>
                <a:ext cx="6284757" cy="4351338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GB" dirty="0"/>
                  <a:t>Problem Setting:</a:t>
                </a:r>
              </a:p>
              <a:p>
                <a:endParaRPr lang="en-GB" dirty="0"/>
              </a:p>
              <a:p>
                <a:pPr marL="457200" lvl="1" indent="0">
                  <a:buNone/>
                </a:pPr>
                <a:r>
                  <a:rPr lang="en-GB" dirty="0"/>
                  <a:t>We have data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,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endParaRPr lang="en-GB" dirty="0"/>
              </a:p>
              <a:p>
                <a:pPr marL="457200" lvl="1" indent="0">
                  <a:buNone/>
                </a:pPr>
                <a:endParaRPr lang="en-GB" dirty="0"/>
              </a:p>
              <a:p>
                <a:pPr marL="457200" lvl="1" indent="0">
                  <a:buNone/>
                </a:pPr>
                <a:r>
                  <a:rPr lang="en-GB" dirty="0"/>
                  <a:t>We want a function to map x into categories  </a:t>
                </a:r>
              </a:p>
              <a:p>
                <a:pPr marL="457200" lvl="1" indent="0">
                  <a:buNone/>
                </a:pPr>
                <a:r>
                  <a:rPr lang="en-GB" dirty="0"/>
                  <a:t>F(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)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⟶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𝑐𝑎𝑡𝑒𝑔𝑜𝑟𝑦</m:t>
                    </m:r>
                  </m:oMath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r>
                  <a:rPr lang="en-GB" dirty="0"/>
                  <a:t>2 output options:  </a:t>
                </a:r>
              </a:p>
              <a:p>
                <a:pPr lvl="1"/>
                <a:r>
                  <a:rPr lang="en-GB" dirty="0"/>
                  <a:t>Probabilistic</a:t>
                </a:r>
              </a:p>
              <a:p>
                <a:pPr lvl="1"/>
                <a:r>
                  <a:rPr lang="en-GB" dirty="0"/>
                  <a:t>Non probabilistic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r>
                  <a:rPr lang="en-GB" dirty="0"/>
                  <a:t>Decision boundary</a:t>
                </a:r>
              </a:p>
              <a:p>
                <a:endParaRPr lang="en-GB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FB75F48-990D-C844-8093-C5A019F964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09581" y="1282699"/>
                <a:ext cx="6284757" cy="4351338"/>
              </a:xfrm>
              <a:blipFill>
                <a:blip r:embed="rId2"/>
                <a:stretch>
                  <a:fillRect l="-1411" t="-348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798E9-B19C-DA43-BA11-E93B7B80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3FE45-9D16-6842-8C86-1D987AA23E54}" type="slidenum">
              <a:rPr lang="en-GB" smtClean="0"/>
              <a:t>9</a:t>
            </a:fld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65AF805-6FD1-F64F-86D8-8963F06F3471}"/>
              </a:ext>
            </a:extLst>
          </p:cNvPr>
          <p:cNvSpPr/>
          <p:nvPr/>
        </p:nvSpPr>
        <p:spPr>
          <a:xfrm>
            <a:off x="9369646" y="61391"/>
            <a:ext cx="27638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1.  Machine Learning Basics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FEEEEB-A688-7344-8D68-3A41C33F91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510"/>
          <a:stretch/>
        </p:blipFill>
        <p:spPr>
          <a:xfrm>
            <a:off x="6959600" y="1594044"/>
            <a:ext cx="5232400" cy="4473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3933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7777</TotalTime>
  <Words>2799</Words>
  <Application>Microsoft Macintosh PowerPoint</Application>
  <PresentationFormat>Widescreen</PresentationFormat>
  <Paragraphs>1010</Paragraphs>
  <Slides>76</Slides>
  <Notes>40</Notes>
  <HiddenSlides>2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76</vt:i4>
      </vt:variant>
    </vt:vector>
  </HeadingPairs>
  <TitlesOfParts>
    <vt:vector size="81" baseType="lpstr">
      <vt:lpstr>Arial</vt:lpstr>
      <vt:lpstr>Calibri</vt:lpstr>
      <vt:lpstr>Calibri Light</vt:lpstr>
      <vt:lpstr>Cambria Math</vt:lpstr>
      <vt:lpstr>Office Theme</vt:lpstr>
      <vt:lpstr>Machine Learning Day</vt:lpstr>
      <vt:lpstr>Machine Learning</vt:lpstr>
      <vt:lpstr>Types of Learning</vt:lpstr>
      <vt:lpstr>Scope of this course</vt:lpstr>
      <vt:lpstr>Sections</vt:lpstr>
      <vt:lpstr>The  Multidimensional  (Data)  Space</vt:lpstr>
      <vt:lpstr>General Strategy</vt:lpstr>
      <vt:lpstr>General Strategy </vt:lpstr>
      <vt:lpstr>Classification</vt:lpstr>
      <vt:lpstr>Evaluating a classification task</vt:lpstr>
      <vt:lpstr>Metric of evaluation</vt:lpstr>
      <vt:lpstr>Model Validation / Generalization</vt:lpstr>
      <vt:lpstr>Cross Validation</vt:lpstr>
      <vt:lpstr>Cross Validation</vt:lpstr>
      <vt:lpstr>Cross Validation</vt:lpstr>
      <vt:lpstr>Sections</vt:lpstr>
      <vt:lpstr>Logistic Regression</vt:lpstr>
      <vt:lpstr>Setting</vt:lpstr>
      <vt:lpstr>Logistic Regression</vt:lpstr>
      <vt:lpstr>Predictive Function</vt:lpstr>
      <vt:lpstr>Logistic Regression</vt:lpstr>
      <vt:lpstr>Loss Function</vt:lpstr>
      <vt:lpstr>Maximum Likelihood Estimation</vt:lpstr>
      <vt:lpstr>Logistic Regression</vt:lpstr>
      <vt:lpstr>Parameter estimation</vt:lpstr>
      <vt:lpstr>Gradient Descent</vt:lpstr>
      <vt:lpstr>Logistic Regression</vt:lpstr>
      <vt:lpstr>Lab 1</vt:lpstr>
      <vt:lpstr>Sections</vt:lpstr>
      <vt:lpstr>Basis Functions</vt:lpstr>
      <vt:lpstr>Sections</vt:lpstr>
      <vt:lpstr>Softmax Regression</vt:lpstr>
      <vt:lpstr>Setting</vt:lpstr>
      <vt:lpstr>Softmax Regression</vt:lpstr>
      <vt:lpstr>Predictive Function</vt:lpstr>
      <vt:lpstr>Softmax Regression</vt:lpstr>
      <vt:lpstr>Loss Function</vt:lpstr>
      <vt:lpstr>Softmax Regression</vt:lpstr>
      <vt:lpstr>Parameter Estimation</vt:lpstr>
      <vt:lpstr>Softmax Regression</vt:lpstr>
      <vt:lpstr>Relation to Neural Networks</vt:lpstr>
      <vt:lpstr>Sections</vt:lpstr>
      <vt:lpstr>Regularization</vt:lpstr>
      <vt:lpstr>Ridge vs Lasso</vt:lpstr>
      <vt:lpstr>Ridge vs Lasso</vt:lpstr>
      <vt:lpstr>Why does it work?</vt:lpstr>
      <vt:lpstr>Lamda</vt:lpstr>
      <vt:lpstr>Sections</vt:lpstr>
      <vt:lpstr>Decision Trees</vt:lpstr>
      <vt:lpstr>Decision Trees</vt:lpstr>
      <vt:lpstr>Decision Trees</vt:lpstr>
      <vt:lpstr>Decision Trees</vt:lpstr>
      <vt:lpstr>Predictive Function</vt:lpstr>
      <vt:lpstr>Predictive Function</vt:lpstr>
      <vt:lpstr>Predictive Function</vt:lpstr>
      <vt:lpstr>Predictive Function</vt:lpstr>
      <vt:lpstr>Predictive Function</vt:lpstr>
      <vt:lpstr>Predictive Function</vt:lpstr>
      <vt:lpstr>Predictive Function</vt:lpstr>
      <vt:lpstr>Decision Trees</vt:lpstr>
      <vt:lpstr>Loss function</vt:lpstr>
      <vt:lpstr>Decision Trees</vt:lpstr>
      <vt:lpstr>Parameter Estimation</vt:lpstr>
      <vt:lpstr>Decision Trees</vt:lpstr>
      <vt:lpstr>Growing a Tree in practice</vt:lpstr>
      <vt:lpstr>Decision Trees</vt:lpstr>
      <vt:lpstr>Sections</vt:lpstr>
      <vt:lpstr>Bias vs. Variance</vt:lpstr>
      <vt:lpstr>Bagging = Bootstrap Aggregating</vt:lpstr>
      <vt:lpstr>Bagging = Bootstrap Aggregating</vt:lpstr>
      <vt:lpstr>Bagging  Trees</vt:lpstr>
      <vt:lpstr>Random Forest</vt:lpstr>
      <vt:lpstr>Bonus Datasets (1)</vt:lpstr>
      <vt:lpstr>Bonus Datasets (2)</vt:lpstr>
      <vt:lpstr>Sections</vt:lpstr>
      <vt:lpstr>Multilayer Perceptron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 Day</dc:title>
  <dc:creator>Temo Anda</dc:creator>
  <cp:lastModifiedBy>Temo Anda</cp:lastModifiedBy>
  <cp:revision>108</cp:revision>
  <dcterms:created xsi:type="dcterms:W3CDTF">2019-05-09T02:38:05Z</dcterms:created>
  <dcterms:modified xsi:type="dcterms:W3CDTF">2019-05-14T12:15:55Z</dcterms:modified>
</cp:coreProperties>
</file>